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71" r:id="rId4"/>
    <p:sldId id="272" r:id="rId5"/>
    <p:sldId id="273" r:id="rId6"/>
    <p:sldId id="274" r:id="rId7"/>
    <p:sldId id="288" r:id="rId8"/>
    <p:sldId id="275" r:id="rId9"/>
    <p:sldId id="276" r:id="rId10"/>
    <p:sldId id="277" r:id="rId11"/>
    <p:sldId id="278" r:id="rId12"/>
    <p:sldId id="279" r:id="rId13"/>
    <p:sldId id="280" r:id="rId14"/>
    <p:sldId id="281" r:id="rId15"/>
    <p:sldId id="282" r:id="rId16"/>
    <p:sldId id="285" r:id="rId17"/>
    <p:sldId id="286" r:id="rId18"/>
    <p:sldId id="283" r:id="rId19"/>
    <p:sldId id="284" r:id="rId20"/>
    <p:sldId id="289" r:id="rId21"/>
    <p:sldId id="270" r:id="rId2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96" autoAdjust="0"/>
    <p:restoredTop sz="77381" autoAdjust="0"/>
  </p:normalViewPr>
  <p:slideViewPr>
    <p:cSldViewPr>
      <p:cViewPr>
        <p:scale>
          <a:sx n="50" d="100"/>
          <a:sy n="50" d="100"/>
        </p:scale>
        <p:origin x="-1992" y="-2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3ED7F5C-E6D8-40E4-9372-802194689229}" type="datetimeFigureOut">
              <a:rPr lang="fr-FR" smtClean="0"/>
              <a:pPr/>
              <a:t>29/05/2018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DE6E9FE-6ABC-44A2-AFC2-F855F8F1918B}" type="slidenum">
              <a:rPr lang="fr-FR" smtClean="0"/>
              <a:pPr/>
              <a:t>‹N°›</a:t>
            </a:fld>
            <a:endParaRPr lang="fr-FR"/>
          </a:p>
        </p:txBody>
      </p:sp>
    </p:spTree>
    <p:extLst>
      <p:ext uri="{BB962C8B-B14F-4D97-AF65-F5344CB8AC3E}">
        <p14:creationId xmlns:p14="http://schemas.microsoft.com/office/powerpoint/2010/main" xmlns="" val="1184130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accessiprof.wordpress.com/"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duscol.education.fr/cid61219/modules-formation-distance-pour-les-enseignants.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Un temps en présence </a:t>
            </a:r>
            <a:r>
              <a:rPr lang="fr-FR" dirty="0" smtClean="0"/>
              <a:t>qui fait suite à un temps à distance.</a:t>
            </a:r>
            <a:endParaRPr lang="fr-FR" dirty="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dyspraxie  est un trouble spécifique du développement moteur dont la caractéristique essentielle est une altération du développement de la coordination motrice. </a:t>
            </a:r>
          </a:p>
          <a:p>
            <a:r>
              <a:rPr lang="fr-FR" dirty="0" smtClean="0"/>
              <a:t>Une praxie est un geste intentionnel qui demande une coordination volontaire et qui résulte d’un apprentissage, par opposition aux réflexes.</a:t>
            </a:r>
          </a:p>
          <a:p>
            <a:r>
              <a:rPr lang="fr-FR" dirty="0" smtClean="0"/>
              <a:t>Les gestes sont lents maladroits et non automatisés  </a:t>
            </a:r>
          </a:p>
          <a:p>
            <a:r>
              <a:rPr lang="fr-FR" dirty="0" smtClean="0"/>
              <a:t>Gestes du quotidien : habillage, coiffage, manger proprement, monter des escaliers</a:t>
            </a:r>
          </a:p>
          <a:p>
            <a:r>
              <a:rPr lang="fr-FR" dirty="0" smtClean="0"/>
              <a:t>Gestes en motricité globale :: lancer un ballon, jeux de construction difficiles à réaliser, </a:t>
            </a:r>
          </a:p>
          <a:p>
            <a:r>
              <a:rPr lang="fr-FR" dirty="0" smtClean="0"/>
              <a:t>Gestes de motricité fine : coloriage, écriture, utilisation des outils ciseaux compas gommettes..</a:t>
            </a:r>
          </a:p>
          <a:p>
            <a:endParaRPr lang="fr-FR" dirty="0" smtClean="0"/>
          </a:p>
          <a:p>
            <a:r>
              <a:rPr lang="fr-FR" dirty="0" smtClean="0"/>
              <a:t>Fluctuante : de la réussite occasionnelle à toutes formes d’échec</a:t>
            </a:r>
          </a:p>
          <a:p>
            <a:endParaRPr lang="fr-FR" dirty="0" smtClean="0"/>
          </a:p>
          <a:p>
            <a:endParaRPr lang="fr-FR" dirty="0" smtClean="0"/>
          </a:p>
          <a:p>
            <a:r>
              <a:rPr lang="fr-FR" dirty="0" smtClean="0"/>
              <a:t>134 = 431</a:t>
            </a:r>
          </a:p>
          <a:p>
            <a:r>
              <a:rPr lang="fr-FR" dirty="0" smtClean="0"/>
              <a:t>Problèmes d’organisation de son matériel, de ses écrits</a:t>
            </a:r>
          </a:p>
          <a:p>
            <a:endParaRPr lang="fr-FR" dirty="0" smtClean="0"/>
          </a:p>
          <a:p>
            <a:r>
              <a:rPr lang="fr-FR" dirty="0" smtClean="0"/>
              <a:t>Difficultés dans les activités spatiales et géométriques: reconnaissance imparfaite des formes géométriques, lecture des tableaux difficile, reproduction de schémas impossible </a:t>
            </a:r>
          </a:p>
          <a:p>
            <a:endParaRPr lang="fr-FR" dirty="0" smtClean="0"/>
          </a:p>
          <a:p>
            <a:endParaRPr lang="fr-FR" dirty="0" smtClean="0"/>
          </a:p>
          <a:p>
            <a:endParaRPr lang="fr-FR" dirty="0" smtClean="0"/>
          </a:p>
          <a:p>
            <a:endParaRPr lang="fr-FR" dirty="0" smtClean="0"/>
          </a:p>
          <a:p>
            <a:endParaRPr lang="fr-FR" dirty="0" smtClean="0"/>
          </a:p>
          <a:p>
            <a:r>
              <a:rPr lang="fr-FR" dirty="0" smtClean="0"/>
              <a:t> </a:t>
            </a:r>
            <a:endParaRPr lang="fr-FR" dirty="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Arial" pitchFamily="34" charset="0"/>
                <a:cs typeface="Arial" pitchFamily="34" charset="0"/>
              </a:rPr>
              <a:t>Accompagner les gestes de l’élève par le verbal en les décomposant Ex lecture d’un tableau à double entrée table d’additions tu repères les  lignes, tu repères les colonnes, tu repères le 6 dans une ligne et le 4 dans une colonne tu suis avec ton doigt la ligne du 6…</a:t>
            </a: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Arial" pitchFamily="34" charset="0"/>
                <a:cs typeface="Arial" pitchFamily="34" charset="0"/>
              </a:rPr>
              <a:t>Accompagner physiquement  son geste lors de tâche spécifique  aider à maintenir la règle lors de tracés.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Arial" pitchFamily="34" charset="0"/>
                <a:cs typeface="Arial" pitchFamily="34" charset="0"/>
              </a:rPr>
              <a:t>Parfois faire à la place de l’élève sous la dictée.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Arial" pitchFamily="34" charset="0"/>
                <a:cs typeface="Arial" pitchFamily="34" charset="0"/>
              </a:rPr>
              <a:t>Outils facilitateurs: pince pour tenir la feuille /  règle avec une grosse poignée / ordinateur / surligneur pour mettre en couleurs ex les dizaines dans des nombres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Arial" pitchFamily="34" charset="0"/>
                <a:cs typeface="Arial" pitchFamily="34" charset="0"/>
              </a:rPr>
              <a:t>Supports  : agrandir aérer  mettre en couleurs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latin typeface="Arial" pitchFamily="34" charset="0"/>
              <a:cs typeface="Arial" pitchFamily="34" charset="0"/>
            </a:endParaRPr>
          </a:p>
          <a:p>
            <a:endParaRPr lang="fr-FR" dirty="0" smtClean="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dysgraphie  est un trouble persistant de la réalisation du geste graphique affectant la forme de l’écriture. Il  peut être associé à la dyspraxie et à la dyslexie.</a:t>
            </a:r>
          </a:p>
          <a:p>
            <a:r>
              <a:rPr lang="fr-FR" dirty="0" smtClean="0"/>
              <a:t>Outils : ciseaux règle crayons</a:t>
            </a:r>
          </a:p>
          <a:p>
            <a:r>
              <a:rPr lang="fr-FR" dirty="0" smtClean="0"/>
              <a:t> Crampes tracés tremblés tracés trop légers </a:t>
            </a:r>
            <a:endParaRPr lang="fr-FR" dirty="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dirty="0" smtClean="0">
                <a:latin typeface="Arial" pitchFamily="34" charset="0"/>
                <a:cs typeface="Arial" pitchFamily="34" charset="0"/>
              </a:rPr>
              <a:t>Utiliser l’ordinateur</a:t>
            </a:r>
          </a:p>
          <a:p>
            <a:r>
              <a:rPr lang="fr-FR" sz="1200" dirty="0" smtClean="0">
                <a:latin typeface="Arial" pitchFamily="34" charset="0"/>
                <a:cs typeface="Arial" pitchFamily="34" charset="0"/>
              </a:rPr>
              <a:t>Proposer un secrétaire </a:t>
            </a:r>
          </a:p>
          <a:p>
            <a:r>
              <a:rPr lang="fr-FR" sz="1200" dirty="0" smtClean="0">
                <a:latin typeface="Arial" pitchFamily="34" charset="0"/>
                <a:cs typeface="Arial" pitchFamily="34" charset="0"/>
              </a:rPr>
              <a:t>Pas systématiquement le quitter et l’encourager aux moindres progrès</a:t>
            </a:r>
          </a:p>
          <a:p>
            <a:r>
              <a:rPr lang="fr-FR" sz="1200" dirty="0" smtClean="0">
                <a:latin typeface="Arial" pitchFamily="34" charset="0"/>
                <a:cs typeface="Arial" pitchFamily="34" charset="0"/>
              </a:rPr>
              <a:t>Adapter la quantité à écrire :  textes à trous  / modèle sur la table</a:t>
            </a:r>
          </a:p>
          <a:p>
            <a:endParaRPr lang="fr-FR" dirty="0" smtClean="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dyscalculie trouble lié à la dyspraxie ou pas . La recherche n’est pas d’accord sur ce point.</a:t>
            </a:r>
          </a:p>
          <a:p>
            <a:r>
              <a:rPr lang="fr-FR" dirty="0" smtClean="0"/>
              <a:t>Un trouble spécifique avec un dysfonctionnement dans les domaines logico-mathématiques</a:t>
            </a:r>
          </a:p>
          <a:p>
            <a:endParaRPr lang="fr-FR" dirty="0" smtClean="0"/>
          </a:p>
          <a:p>
            <a:r>
              <a:rPr lang="fr-FR" dirty="0" smtClean="0"/>
              <a:t>Difficultés à jouer, classe des nombres/ à les comparer / notions de quantité de différence difficiles à installer / dénombrement erroné</a:t>
            </a:r>
          </a:p>
          <a:p>
            <a:endParaRPr lang="fr-FR" dirty="0" smtClean="0"/>
          </a:p>
          <a:p>
            <a:r>
              <a:rPr lang="fr-FR" dirty="0" smtClean="0"/>
              <a:t>Difficultés dans la lecture de l’heure et l’utilisation de la monnaie</a:t>
            </a:r>
          </a:p>
          <a:p>
            <a:r>
              <a:rPr lang="fr-FR" dirty="0" smtClean="0"/>
              <a:t>Incapacité à compter spontanément sur ses doigts</a:t>
            </a:r>
          </a:p>
          <a:p>
            <a:endParaRPr lang="fr-FR" dirty="0" smtClean="0"/>
          </a:p>
          <a:p>
            <a:r>
              <a:rPr lang="fr-FR" dirty="0" smtClean="0"/>
              <a:t>Sens des opérations mais aussi techniques / problèmes d’organisation quand il les pose. Il a du mal avec la gauche et la droite</a:t>
            </a:r>
          </a:p>
          <a:p>
            <a:endParaRPr lang="fr-FR" dirty="0" smtClean="0"/>
          </a:p>
          <a:p>
            <a:r>
              <a:rPr lang="fr-FR" dirty="0" smtClean="0"/>
              <a:t>Problèmes difficultés pour comprendre la  chronologie / 2+3 et 3+2 difficile à comprendre que c’est la même opération.</a:t>
            </a:r>
          </a:p>
          <a:p>
            <a:r>
              <a:rPr lang="fr-FR" dirty="0" smtClean="0"/>
              <a:t>  </a:t>
            </a:r>
          </a:p>
          <a:p>
            <a:r>
              <a:rPr lang="fr-FR" dirty="0" smtClean="0"/>
              <a:t>On note aussi  un trouble dans l’organisation spatiale. Différencier des figures géométriques est difficile / il utilise les outils avec maladresse </a:t>
            </a:r>
            <a:endParaRPr lang="fr-FR" dirty="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Créer un carnet pour répertorier les différentes nominations et le lexique spécifique</a:t>
            </a:r>
          </a:p>
          <a:p>
            <a:r>
              <a:rPr lang="fr-FR" dirty="0" smtClean="0"/>
              <a:t>Privilégier l’écriture chiffrée et non orale </a:t>
            </a:r>
          </a:p>
          <a:p>
            <a:r>
              <a:rPr lang="fr-FR" dirty="0" smtClean="0"/>
              <a:t>Dans un problème commencer par lire la question pour se fixer de que l’on doit chercher </a:t>
            </a:r>
          </a:p>
          <a:p>
            <a:r>
              <a:rPr lang="fr-FR" dirty="0" smtClean="0"/>
              <a:t>En géométrie comme avec le dyspraxique</a:t>
            </a:r>
          </a:p>
          <a:p>
            <a:endParaRPr lang="fr-FR" dirty="0" smtClean="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C’est un trouble neurobiologique caractérisé par un degré inapproprié d’inattention, d’hyperactivité et d’impulsivité ne correspond pas au niveau de développement de l’enfant.</a:t>
            </a:r>
          </a:p>
          <a:p>
            <a:r>
              <a:rPr lang="fr-FR" dirty="0" smtClean="0"/>
              <a:t>Il déborde d’énergie ne sait pas attendre</a:t>
            </a:r>
          </a:p>
          <a:p>
            <a:endParaRPr lang="fr-FR" dirty="0" smtClean="0"/>
          </a:p>
          <a:p>
            <a:r>
              <a:rPr lang="fr-FR" dirty="0" smtClean="0"/>
              <a:t>Manque de persévérance</a:t>
            </a:r>
          </a:p>
          <a:p>
            <a:r>
              <a:rPr lang="fr-FR" dirty="0" smtClean="0"/>
              <a:t>Tous les apprentissages sont difficiles manque d’organisation </a:t>
            </a:r>
          </a:p>
          <a:p>
            <a:endParaRPr lang="fr-FR" dirty="0" smtClean="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Partir de ce qu’il réussit et aime faire</a:t>
            </a:r>
          </a:p>
          <a:p>
            <a:r>
              <a:rPr lang="fr-FR" dirty="0" smtClean="0"/>
              <a:t>Eviter les punitions / fixer un cadre / instaurer des routines</a:t>
            </a:r>
          </a:p>
          <a:p>
            <a:endParaRPr lang="fr-FR" dirty="0" smtClean="0"/>
          </a:p>
          <a:p>
            <a:r>
              <a:rPr lang="fr-FR" dirty="0" smtClean="0"/>
              <a:t>Ne pas se sentir personnellement visé</a:t>
            </a:r>
          </a:p>
          <a:p>
            <a:endParaRPr lang="fr-FR" dirty="0" smtClean="0"/>
          </a:p>
          <a:p>
            <a:r>
              <a:rPr lang="fr-FR" dirty="0" smtClean="0"/>
              <a:t>Signaux </a:t>
            </a:r>
            <a:r>
              <a:rPr lang="fr-FR" dirty="0" err="1" smtClean="0"/>
              <a:t>picto</a:t>
            </a:r>
            <a:r>
              <a:rPr lang="fr-FR" dirty="0" smtClean="0"/>
              <a:t>  si il a le droit de se déplacer  / gestes  mains qui se croisent pour fixer un arrêt  / limiter le temps avec </a:t>
            </a:r>
            <a:r>
              <a:rPr lang="fr-FR" dirty="0" err="1" smtClean="0"/>
              <a:t>timer</a:t>
            </a:r>
            <a:r>
              <a:rPr lang="fr-FR" dirty="0" smtClean="0"/>
              <a:t> ou sablier</a:t>
            </a:r>
          </a:p>
          <a:p>
            <a:r>
              <a:rPr lang="fr-FR" dirty="0" smtClean="0"/>
              <a:t>Investissement de l’équipe</a:t>
            </a:r>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Ce sont des enfants qui ont des capacités intellectuelles au-dessus de leur classe d’âge.</a:t>
            </a:r>
          </a:p>
          <a:p>
            <a:r>
              <a:rPr lang="fr-FR" dirty="0" smtClean="0"/>
              <a:t>1 élève par classe.</a:t>
            </a:r>
          </a:p>
          <a:p>
            <a:r>
              <a:rPr lang="fr-FR" dirty="0" smtClean="0"/>
              <a:t>L’EIP se caractérise par un fonctionnement cognitif spécifique qui entraine des particularités importantes dans le processus d’apprentissage, de compréhension mais aussi d’attention</a:t>
            </a:r>
          </a:p>
          <a:p>
            <a:r>
              <a:rPr lang="fr-FR" dirty="0" smtClean="0"/>
              <a:t>Décalage entre le développement intellectuel  et le développement affectif c’est la </a:t>
            </a:r>
            <a:r>
              <a:rPr lang="fr-FR" dirty="0" err="1" smtClean="0"/>
              <a:t>dyssynchronie</a:t>
            </a:r>
            <a:r>
              <a:rPr lang="fr-FR" dirty="0" smtClean="0"/>
              <a:t>)</a:t>
            </a:r>
          </a:p>
          <a:p>
            <a:r>
              <a:rPr lang="fr-FR" dirty="0" smtClean="0"/>
              <a:t>Il pense vite et juste sans pouvoir expliquer comment il a fait</a:t>
            </a:r>
          </a:p>
          <a:p>
            <a:r>
              <a:rPr lang="fr-FR" dirty="0" smtClean="0"/>
              <a:t>Il s’exprime très bien très tôt passion des mots</a:t>
            </a:r>
          </a:p>
          <a:p>
            <a:r>
              <a:rPr lang="fr-FR" dirty="0" smtClean="0"/>
              <a:t>Toujours besoin de comprendre</a:t>
            </a:r>
          </a:p>
          <a:p>
            <a:r>
              <a:rPr lang="fr-FR" dirty="0" smtClean="0"/>
              <a:t>Toujours an activité </a:t>
            </a:r>
          </a:p>
          <a:p>
            <a:r>
              <a:rPr lang="fr-FR" dirty="0" smtClean="0"/>
              <a:t>Beaucoup d’idées en arborescence</a:t>
            </a:r>
          </a:p>
          <a:p>
            <a:endParaRPr lang="fr-FR" dirty="0" smtClean="0"/>
          </a:p>
          <a:p>
            <a:endParaRPr lang="fr-FR" dirty="0" smtClean="0"/>
          </a:p>
          <a:p>
            <a:endParaRPr lang="fr-FR" dirty="0" smtClean="0"/>
          </a:p>
          <a:p>
            <a:endParaRPr lang="fr-FR" dirty="0" smtClean="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Projet complexe session d’enrichissement d’épanouissement</a:t>
            </a:r>
          </a:p>
          <a:p>
            <a:r>
              <a:rPr lang="fr-FR" dirty="0" smtClean="0"/>
              <a:t>Créer des ex pour la classe</a:t>
            </a:r>
          </a:p>
          <a:p>
            <a:r>
              <a:rPr lang="fr-FR" dirty="0" smtClean="0"/>
              <a:t>Tuteur relation aux autres difficiles</a:t>
            </a:r>
          </a:p>
          <a:p>
            <a:r>
              <a:rPr lang="fr-FR" dirty="0" smtClean="0"/>
              <a:t>Ne pas l’isoler lui donner une place au sein du groupe classe</a:t>
            </a:r>
          </a:p>
          <a:p>
            <a:endParaRPr lang="fr-FR" dirty="0" smtClean="0"/>
          </a:p>
          <a:p>
            <a:r>
              <a:rPr lang="fr-FR" dirty="0" smtClean="0"/>
              <a:t> </a:t>
            </a:r>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Nous allons définir ce qu’est un élève à besoins éducatifs particuliers. Puis nous aborderons les troubles cognitifs et développementaux qui perturbent le traitement de l’information verbale ou non verbale. Ce que nous devons tous avoir en tête : </a:t>
            </a:r>
            <a:r>
              <a:rPr lang="fr-FR" sz="1200" dirty="0" smtClean="0"/>
              <a:t>Les échecs de l’élève présentant un trouble ne sont dus ni à un manque de travail, ni à de la mauvaise volonté de sa part.</a:t>
            </a:r>
          </a:p>
          <a:p>
            <a:endParaRPr lang="fr-FR" dirty="0" smtClean="0"/>
          </a:p>
          <a:p>
            <a:r>
              <a:rPr lang="fr-FR" dirty="0" smtClean="0"/>
              <a:t>Nous verrons quelques repères et des pistes d’adaptations pas des recettes car rien ne peut être appliqué de manière systématique .</a:t>
            </a:r>
          </a:p>
          <a:p>
            <a:r>
              <a:rPr lang="fr-FR" altLang="fr-FR" sz="1200" dirty="0" smtClean="0"/>
              <a:t>Ces adaptations sont </a:t>
            </a:r>
            <a:r>
              <a:rPr lang="fr-FR" altLang="fr-FR" sz="1200" b="1" dirty="0" smtClean="0"/>
              <a:t>déclinées en fonction de « troubles » </a:t>
            </a:r>
            <a:r>
              <a:rPr lang="fr-FR" altLang="fr-FR" sz="1200" dirty="0" smtClean="0"/>
              <a:t>qui touchent le langage écrit, le langage oral, les praxies et l’attention. </a:t>
            </a:r>
          </a:p>
          <a:p>
            <a:endParaRPr lang="fr-FR" dirty="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a:p>
            <a:r>
              <a:rPr lang="fr-FR" sz="1200" kern="1200" dirty="0" smtClean="0">
                <a:solidFill>
                  <a:schemeClr val="tx1"/>
                </a:solidFill>
                <a:latin typeface="+mn-lt"/>
                <a:ea typeface="+mn-ea"/>
                <a:cs typeface="+mn-cs"/>
              </a:rPr>
              <a:t>https ://www.cartablefantastique.fr</a:t>
            </a:r>
          </a:p>
          <a:p>
            <a:r>
              <a:rPr lang="fr-FR" sz="1200" kern="1200" dirty="0" smtClean="0">
                <a:solidFill>
                  <a:schemeClr val="tx1"/>
                </a:solidFill>
                <a:latin typeface="+mn-lt"/>
                <a:ea typeface="+mn-ea"/>
                <a:cs typeface="+mn-cs"/>
              </a:rPr>
              <a:t>Pour mieux comprendre la dyspraxie. Des ressources concrètes avec des leçons et des exercices.</a:t>
            </a:r>
          </a:p>
          <a:p>
            <a:r>
              <a:rPr lang="fr-FR" sz="1200" kern="1200" dirty="0" smtClean="0">
                <a:solidFill>
                  <a:schemeClr val="tx1"/>
                </a:solidFill>
                <a:latin typeface="+mn-lt"/>
                <a:ea typeface="+mn-ea"/>
                <a:cs typeface="+mn-cs"/>
              </a:rPr>
              <a:t>https ://www.dys-positif.fr</a:t>
            </a:r>
          </a:p>
          <a:p>
            <a:r>
              <a:rPr lang="fr-FR" sz="1200" kern="1200" dirty="0" smtClean="0">
                <a:solidFill>
                  <a:schemeClr val="tx1"/>
                </a:solidFill>
                <a:latin typeface="+mn-lt"/>
                <a:ea typeface="+mn-ea"/>
                <a:cs typeface="+mn-cs"/>
              </a:rPr>
              <a:t>Exercices du CP à la 3</a:t>
            </a:r>
            <a:r>
              <a:rPr lang="fr-FR" sz="1200" kern="1200" baseline="30000" dirty="0" smtClean="0">
                <a:solidFill>
                  <a:schemeClr val="tx1"/>
                </a:solidFill>
                <a:latin typeface="+mn-lt"/>
                <a:ea typeface="+mn-ea"/>
                <a:cs typeface="+mn-cs"/>
              </a:rPr>
              <a:t>ème</a:t>
            </a:r>
            <a:r>
              <a:rPr lang="fr-FR" sz="1200" kern="1200" dirty="0" smtClean="0">
                <a:solidFill>
                  <a:schemeClr val="tx1"/>
                </a:solidFill>
                <a:latin typeface="+mn-lt"/>
                <a:ea typeface="+mn-ea"/>
                <a:cs typeface="+mn-cs"/>
              </a:rPr>
              <a:t>  pour les enfants diagnostiqués </a:t>
            </a:r>
            <a:r>
              <a:rPr lang="fr-FR" sz="1200" kern="1200" dirty="0" err="1" smtClean="0">
                <a:solidFill>
                  <a:schemeClr val="tx1"/>
                </a:solidFill>
                <a:latin typeface="+mn-lt"/>
                <a:ea typeface="+mn-ea"/>
                <a:cs typeface="+mn-cs"/>
              </a:rPr>
              <a:t>dys</a:t>
            </a:r>
            <a:endParaRPr lang="fr-FR" sz="1200" kern="1200" dirty="0" smtClean="0">
              <a:solidFill>
                <a:schemeClr val="tx1"/>
              </a:solidFill>
              <a:latin typeface="+mn-lt"/>
              <a:ea typeface="+mn-ea"/>
              <a:cs typeface="+mn-cs"/>
            </a:endParaRPr>
          </a:p>
          <a:p>
            <a:r>
              <a:rPr lang="fr-FR" sz="1200" u="sng" kern="1200" dirty="0" smtClean="0">
                <a:solidFill>
                  <a:schemeClr val="tx1"/>
                </a:solidFill>
                <a:latin typeface="+mn-lt"/>
                <a:ea typeface="+mn-ea"/>
                <a:cs typeface="+mn-cs"/>
                <a:hlinkClick r:id="rId3"/>
              </a:rPr>
              <a:t>https://accessiprof.wordpress.com</a:t>
            </a:r>
            <a:endParaRPr lang="fr-FR" sz="1200" kern="1200" dirty="0" smtClean="0">
              <a:solidFill>
                <a:schemeClr val="tx1"/>
              </a:solidFill>
              <a:latin typeface="+mn-lt"/>
              <a:ea typeface="+mn-ea"/>
              <a:cs typeface="+mn-cs"/>
            </a:endParaRPr>
          </a:p>
          <a:p>
            <a:r>
              <a:rPr lang="fr-FR" sz="1200" kern="1200" dirty="0" err="1" smtClean="0">
                <a:solidFill>
                  <a:schemeClr val="tx1"/>
                </a:solidFill>
                <a:latin typeface="+mn-lt"/>
                <a:ea typeface="+mn-ea"/>
                <a:cs typeface="+mn-cs"/>
              </a:rPr>
              <a:t>AccessiProf</a:t>
            </a:r>
            <a:r>
              <a:rPr lang="fr-FR" sz="1200" kern="1200" dirty="0" smtClean="0">
                <a:solidFill>
                  <a:schemeClr val="tx1"/>
                </a:solidFill>
                <a:latin typeface="+mn-lt"/>
                <a:ea typeface="+mn-ea"/>
                <a:cs typeface="+mn-cs"/>
              </a:rPr>
              <a:t> est un site gratuit et collaboratif fait par des enseignants pour des enseignants. Vous trouverez des mallettes ciblées en fonction des troubles dans les quelles sont décrits des  outils pour préparer et animer votre classe de manière adaptée et structurée.</a:t>
            </a:r>
          </a:p>
          <a:p>
            <a:r>
              <a:rPr lang="fr-FR" sz="1200" kern="1200" dirty="0" smtClean="0">
                <a:solidFill>
                  <a:schemeClr val="tx1"/>
                </a:solidFill>
                <a:latin typeface="+mn-lt"/>
                <a:ea typeface="+mn-ea"/>
                <a:cs typeface="+mn-cs"/>
              </a:rPr>
              <a:t> </a:t>
            </a:r>
          </a:p>
          <a:p>
            <a:endParaRPr lang="fr-FR" dirty="0" smtClean="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Personnels soignants : médecins et psychologues scolaires </a:t>
            </a:r>
          </a:p>
          <a:p>
            <a:endParaRPr lang="fr-FR" dirty="0" smtClean="0"/>
          </a:p>
          <a:p>
            <a:r>
              <a:rPr lang="fr-FR" dirty="0" smtClean="0"/>
              <a:t>PAP et /ou PPRE si l’élève n’a pas été diagnostiqué</a:t>
            </a:r>
            <a:endParaRPr lang="fr-FR" dirty="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21</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p>
          <a:p>
            <a:r>
              <a:rPr lang="fr-FR" dirty="0" smtClean="0"/>
              <a:t>Quand il y a un diagnostic posé, il est important que l’enfant puisse mettre des mots sur son trouble. Dans le cas d’adaptations, il faut en parler à la classe pour qu’elles soient comprises et acceptées par tous.   </a:t>
            </a:r>
          </a:p>
          <a:p>
            <a:endParaRPr lang="fr-FR" dirty="0" smtClean="0"/>
          </a:p>
          <a:p>
            <a:r>
              <a:rPr lang="fr-FR" dirty="0" smtClean="0"/>
              <a:t>PAP : plan d'accompagnement personnalisé est un dispositif d'accompagnement pédagogique qui s'adresse aux </a:t>
            </a:r>
            <a:r>
              <a:rPr lang="fr-FR" b="1" dirty="0" smtClean="0"/>
              <a:t>élèves du premier comme du second degré </a:t>
            </a:r>
            <a:r>
              <a:rPr lang="fr-FR" dirty="0" smtClean="0"/>
              <a:t>qui connaissent des </a:t>
            </a:r>
            <a:r>
              <a:rPr lang="fr-FR" b="1" dirty="0" smtClean="0"/>
              <a:t>difficultés scolaires durables</a:t>
            </a:r>
            <a:r>
              <a:rPr lang="fr-FR" dirty="0" smtClean="0"/>
              <a:t> ayant pour origine </a:t>
            </a:r>
            <a:r>
              <a:rPr lang="fr-FR" b="1" dirty="0" smtClean="0"/>
              <a:t>un ou plusieurs</a:t>
            </a:r>
            <a:r>
              <a:rPr lang="fr-FR" dirty="0" smtClean="0">
                <a:hlinkClick r:id="rId3"/>
              </a:rPr>
              <a:t> troubles des apprentissages</a:t>
            </a:r>
            <a:r>
              <a:rPr lang="fr-FR" b="1" dirty="0" smtClean="0"/>
              <a:t> </a:t>
            </a:r>
            <a:r>
              <a:rPr lang="fr-FR" dirty="0" smtClean="0"/>
              <a:t>et pour lesquels des aménagements et adaptations de nature pédagogique sont nécessaires, afin qu'ils puissent poursuivre leur parcours scolaire dans les meilleures conditions, en référence aux objectifs du cycle</a:t>
            </a:r>
            <a:endParaRPr lang="fr-FR" dirty="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a:p>
            <a:r>
              <a:rPr lang="fr-FR" dirty="0" smtClean="0"/>
              <a:t>Référence au document sur le site en 2012-2013</a:t>
            </a:r>
          </a:p>
          <a:p>
            <a:r>
              <a:rPr lang="fr-FR" dirty="0" smtClean="0"/>
              <a:t>Quelques items et pistes</a:t>
            </a:r>
          </a:p>
          <a:p>
            <a:pPr lvl="1"/>
            <a:r>
              <a:rPr lang="fr-FR" sz="3200" dirty="0" smtClean="0">
                <a:latin typeface="Arial" pitchFamily="34" charset="0"/>
                <a:cs typeface="Arial" pitchFamily="34" charset="0"/>
              </a:rPr>
              <a:t>Structurer et gérer l’espace / Adapter la classe et/ou l’espace de travail en fonction des activités/ ex organiser le tableau toujours de la même manière avec les exemples d’un côté les leçons d’un autre…. </a:t>
            </a:r>
          </a:p>
          <a:p>
            <a:pPr lvl="1"/>
            <a:r>
              <a:rPr lang="fr-FR" sz="3200" dirty="0" smtClean="0">
                <a:latin typeface="Arial" pitchFamily="34" charset="0"/>
                <a:cs typeface="Arial" pitchFamily="34" charset="0"/>
              </a:rPr>
              <a:t>Structurer et gérer le temps / Ritualiser les cinq premières minutes en classe d’une manière sécurisante / ex dire bonjour à chaque élève en le regardant lorsqu’il passe la porte de la classe. </a:t>
            </a:r>
          </a:p>
          <a:p>
            <a:pPr lvl="1"/>
            <a:r>
              <a:rPr lang="fr-FR" sz="3200" dirty="0" smtClean="0">
                <a:latin typeface="Arial" pitchFamily="34" charset="0"/>
                <a:cs typeface="Arial" pitchFamily="34" charset="0"/>
              </a:rPr>
              <a:t>Valoriser les réussites et encourager les élèves Valider positivement, régulièrement et fréquemment les acquis cognitifs / ex faire lire par les élèves leur écrit après un temps de production en mettant en avant les points positifs.</a:t>
            </a:r>
          </a:p>
          <a:p>
            <a:pPr lvl="1"/>
            <a:r>
              <a:rPr lang="fr-FR" sz="3200" dirty="0" smtClean="0">
                <a:latin typeface="Arial" pitchFamily="34" charset="0"/>
                <a:cs typeface="Arial" pitchFamily="34" charset="0"/>
              </a:rPr>
              <a:t>Structurer et gérer les relations sociales et affectives  définir les droits, les devoirs, les réparations et les éventuelles sanctions / Elaborer avec l’ensemble des classes de l’école un règlement de cour avec un planning par jeux.</a:t>
            </a:r>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dyslexie est un trouble persistant de l’acquisition du langage écrit. De grandes difficultés dans l’acquisition mais aussi dans l’automatisation des mécanismes nécessaires à la maîtrise de l’écrit (lecture, écriture, orthographe)</a:t>
            </a:r>
          </a:p>
          <a:p>
            <a:r>
              <a:rPr lang="fr-FR" dirty="0" smtClean="0"/>
              <a:t>Ne peut pas être diagnostiquée avant la fin du CE1. Il faut un décalage de 18 mois dans l’apprentissage de la lecture.  </a:t>
            </a:r>
          </a:p>
          <a:p>
            <a:endParaRPr lang="fr-FR" dirty="0" smtClean="0"/>
          </a:p>
          <a:p>
            <a:r>
              <a:rPr lang="fr-FR" dirty="0" smtClean="0"/>
              <a:t>Mémoire à court terme, de travail et à long terme</a:t>
            </a:r>
          </a:p>
          <a:p>
            <a:endParaRPr lang="fr-FR" dirty="0" smtClean="0"/>
          </a:p>
          <a:p>
            <a:r>
              <a:rPr lang="fr-FR" dirty="0" smtClean="0"/>
              <a:t>Compréhension orale satisfaisante mais  écrite très difficile</a:t>
            </a:r>
          </a:p>
          <a:p>
            <a:r>
              <a:rPr lang="fr-FR" dirty="0" smtClean="0"/>
              <a:t>Ecriture peu lisible dans son contenu et sa forme : graphisme orthographe et segmentation des mots</a:t>
            </a:r>
          </a:p>
          <a:p>
            <a:endParaRPr lang="fr-FR" dirty="0" smtClean="0"/>
          </a:p>
          <a:p>
            <a:r>
              <a:rPr lang="fr-FR" dirty="0" smtClean="0"/>
              <a:t>Etroitement liée à la dysorthographie  appelé trouble de l’acquisition de l’expression écrite (altération de l’écriture spontanée ou l’écriture sous la dictée)</a:t>
            </a:r>
            <a:endParaRPr lang="fr-FR" dirty="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LES ADAPTATIONS non exhaustives / A mettre en place en fonction de l’observation et des réactions de l’élève.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Les adaptations pédagogiques consistent à préserver pour l’élève le plaisir de venir à l’école et le gout de l’effort.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Attention : parfois l’élève refuse car il ne mesure pas les bienfaits de l’adaptation et ne veut pas être stigmatiser mais il faut lui faire comprendre que ce n’est pas votre intention. </a:t>
            </a:r>
          </a:p>
          <a:p>
            <a:endParaRPr lang="fr-FR" dirty="0" smtClean="0"/>
          </a:p>
          <a:p>
            <a:r>
              <a:rPr lang="fr-FR" dirty="0" smtClean="0"/>
              <a:t>Une seule consigne à la fois</a:t>
            </a:r>
          </a:p>
          <a:p>
            <a:r>
              <a:rPr lang="fr-FR" dirty="0" smtClean="0"/>
              <a:t>Consigne réexpliquée par l’adulte ou un pair. Symboliser les consignes par l’introduction de pictogrammes pour faciliter l’entrée dans les tâches</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Plus de temps : ex ne pas exiger des réponses par des phrases à l’écrit</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Numérique : tablette avec doc sonore</a:t>
            </a:r>
          </a:p>
          <a:p>
            <a:endParaRPr lang="fr-FR" dirty="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a:p>
            <a:r>
              <a:rPr lang="fr-FR" dirty="0" smtClean="0"/>
              <a:t>Une seule consigne à la fois</a:t>
            </a:r>
          </a:p>
          <a:p>
            <a:r>
              <a:rPr lang="fr-FR" dirty="0" smtClean="0"/>
              <a:t>Consigne réexpliquée par l’adulte ou un pair. Symboliser les consignes par l’introduction de pictogrammes pour faciliter l’entrée dans les tâches</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Plus de temps : ex ne pas exiger des réponses par des phrases à l’écrit</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Numérique : tablette avec doc sonore</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latin typeface="Arial" pitchFamily="34" charset="0"/>
                <a:cs typeface="Arial" pitchFamily="34" charset="0"/>
              </a:rPr>
              <a:t>Pour transformer en </a:t>
            </a:r>
            <a:r>
              <a:rPr lang="fr-FR" sz="1200" dirty="0" err="1" smtClean="0">
                <a:latin typeface="Arial" pitchFamily="34" charset="0"/>
                <a:cs typeface="Arial" pitchFamily="34" charset="0"/>
              </a:rPr>
              <a:t>opendyslexic</a:t>
            </a:r>
            <a:r>
              <a:rPr lang="fr-FR" sz="1200" dirty="0" smtClean="0">
                <a:latin typeface="Arial" pitchFamily="34" charset="0"/>
                <a:cs typeface="Arial" pitchFamily="34" charset="0"/>
              </a:rPr>
              <a:t> : Outil la souris scanner ou barrette /photocopie 100 euros</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dysphasie est un trouble structurel permanent, spécifique et sévère du développement du langage oral.</a:t>
            </a:r>
          </a:p>
          <a:p>
            <a:r>
              <a:rPr lang="fr-FR" dirty="0" smtClean="0"/>
              <a:t>Le langage s’établit avec retard mais aussi de manière désorganisée  les étapes  du développement du langage  ne se mettent en place dans l’ordre attendu</a:t>
            </a:r>
          </a:p>
          <a:p>
            <a:endParaRPr lang="fr-FR" dirty="0" smtClean="0"/>
          </a:p>
          <a:p>
            <a:r>
              <a:rPr lang="fr-FR" dirty="0" smtClean="0"/>
              <a:t>C’est un trouble durable qui perdure après 6ans qui laisse parfois des séquelles définitives : langage déstructuré, mots déformés..</a:t>
            </a:r>
          </a:p>
          <a:p>
            <a:endParaRPr lang="fr-FR" dirty="0" smtClean="0"/>
          </a:p>
          <a:p>
            <a:r>
              <a:rPr lang="fr-FR" dirty="0" smtClean="0"/>
              <a:t>Deux types de dysphasie </a:t>
            </a:r>
          </a:p>
          <a:p>
            <a:r>
              <a:rPr lang="fr-FR" dirty="0" smtClean="0"/>
              <a:t>-D’expression  mots  difficiles à récupérer dans sa mémoire</a:t>
            </a:r>
          </a:p>
          <a:p>
            <a:r>
              <a:rPr lang="fr-FR" dirty="0" smtClean="0"/>
              <a:t>-De réception incapacité à décoder des sons, incompréhension des phrases énoncées.</a:t>
            </a:r>
          </a:p>
          <a:p>
            <a:endParaRPr lang="fr-FR" dirty="0" smtClean="0"/>
          </a:p>
          <a:p>
            <a:r>
              <a:rPr lang="fr-FR" dirty="0" smtClean="0"/>
              <a:t>Des troubles de perception visuelle et d’orientation spatiale sont souvent présents </a:t>
            </a:r>
          </a:p>
          <a:p>
            <a:endParaRPr lang="fr-FR" dirty="0" smtClean="0"/>
          </a:p>
          <a:p>
            <a:r>
              <a:rPr lang="fr-FR" dirty="0" smtClean="0"/>
              <a:t>Difficultés à communiquer et à s’intégrer. Il utilise parfois les gestes pour se faire comprendre</a:t>
            </a:r>
          </a:p>
          <a:p>
            <a:endParaRPr lang="fr-FR" dirty="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Langage non verbal : pictogrammes, mimiques, signes , manipulations</a:t>
            </a:r>
          </a:p>
          <a:p>
            <a:endParaRPr lang="fr-FR" dirty="0" smtClean="0"/>
          </a:p>
          <a:p>
            <a:r>
              <a:rPr lang="fr-FR" dirty="0" smtClean="0"/>
              <a:t>Ebauche orale : dire la première syllabe d’un mot pour l’aider à trouver</a:t>
            </a:r>
          </a:p>
          <a:p>
            <a:endParaRPr lang="fr-FR" dirty="0" smtClean="0"/>
          </a:p>
          <a:p>
            <a:r>
              <a:rPr lang="fr-FR" dirty="0" smtClean="0"/>
              <a:t>La reformulation oui mais sans stigmatisation</a:t>
            </a:r>
          </a:p>
          <a:p>
            <a:endParaRPr lang="fr-FR" dirty="0" smtClean="0"/>
          </a:p>
        </p:txBody>
      </p:sp>
      <p:sp>
        <p:nvSpPr>
          <p:cNvPr id="4" name="Espace réservé du numéro de diapositive 3"/>
          <p:cNvSpPr>
            <a:spLocks noGrp="1"/>
          </p:cNvSpPr>
          <p:nvPr>
            <p:ph type="sldNum" sz="quarter" idx="10"/>
          </p:nvPr>
        </p:nvSpPr>
        <p:spPr/>
        <p:txBody>
          <a:bodyPr/>
          <a:lstStyle/>
          <a:p>
            <a:fld id="{6DE6E9FE-6ABC-44A2-AFC2-F855F8F1918B}"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51E9B719-2A8A-4CC3-B775-123987D70596}" type="datetime1">
              <a:rPr lang="fr-FR" smtClean="0"/>
              <a:pPr/>
              <a:t>29/05/2018</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52322E9B-DE2B-45A6-A234-5D4C97882C0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1EC4312-CE49-42F5-8855-D09017A1ACD4}" type="datetime1">
              <a:rPr lang="fr-FR" smtClean="0"/>
              <a:pPr/>
              <a:t>29/05/2018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2322E9B-DE2B-45A6-A234-5D4C97882C0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6C70278-0E0D-4567-9DB2-71E9E2F9F22A}" type="datetime1">
              <a:rPr lang="fr-FR" smtClean="0"/>
              <a:pPr/>
              <a:t>29/05/2018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2322E9B-DE2B-45A6-A234-5D4C97882C0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F2B885B-FF94-449A-BA38-1926DACCC72D}" type="datetime1">
              <a:rPr lang="fr-FR" smtClean="0"/>
              <a:pPr/>
              <a:t>29/05/2018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2322E9B-DE2B-45A6-A234-5D4C97882C04}"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E8881E8E-F099-4700-835E-C3F7003624B5}" type="datetime1">
              <a:rPr lang="fr-FR" smtClean="0"/>
              <a:pPr/>
              <a:t>29/05/2018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52322E9B-DE2B-45A6-A234-5D4C97882C04}"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9C78C60-DC89-40A6-938D-262C40972939}" type="datetime1">
              <a:rPr lang="fr-FR" smtClean="0"/>
              <a:pPr/>
              <a:t>29/05/2018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2322E9B-DE2B-45A6-A234-5D4C97882C04}"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12995ACC-0AD2-41EB-A0D7-F97FC9C27053}" type="datetime1">
              <a:rPr lang="fr-FR" smtClean="0"/>
              <a:pPr/>
              <a:t>29/05/2018</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52322E9B-DE2B-45A6-A234-5D4C97882C04}"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269A24EE-7723-4EC1-B85C-E3848C1522F4}" type="datetime1">
              <a:rPr lang="fr-FR" smtClean="0"/>
              <a:pPr/>
              <a:t>29/05/2018</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52322E9B-DE2B-45A6-A234-5D4C97882C04}"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927E2EE7-53F7-48E4-AF57-2097FBEDE649}" type="datetime1">
              <a:rPr lang="fr-FR" smtClean="0"/>
              <a:pPr/>
              <a:t>29/05/2018</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52322E9B-DE2B-45A6-A234-5D4C97882C0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8AC9DA4E-C4D9-45E1-B53A-4EDC6A1FC278}" type="datetime1">
              <a:rPr lang="fr-FR" smtClean="0"/>
              <a:pPr/>
              <a:t>29/05/2018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52322E9B-DE2B-45A6-A234-5D4C97882C04}"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D3674BF4-9F75-44A3-A8DA-0CDB36DBFD85}" type="datetime1">
              <a:rPr lang="fr-FR" smtClean="0"/>
              <a:pPr/>
              <a:t>29/05/2018</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52322E9B-DE2B-45A6-A234-5D4C97882C04}"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3AAF04E-F78B-4329-B3E8-15EABFD4A3D3}" type="datetime1">
              <a:rPr lang="fr-FR" smtClean="0"/>
              <a:pPr/>
              <a:t>29/05/2018</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2322E9B-DE2B-45A6-A234-5D4C97882C0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980729"/>
            <a:ext cx="7772400" cy="2601634"/>
          </a:xfrm>
        </p:spPr>
        <p:txBody>
          <a:bodyPr>
            <a:normAutofit/>
          </a:bodyPr>
          <a:lstStyle/>
          <a:p>
            <a:pPr algn="l"/>
            <a:r>
              <a:rPr lang="fr-FR" dirty="0" smtClean="0">
                <a:latin typeface="Arial" pitchFamily="34" charset="0"/>
                <a:cs typeface="Arial" pitchFamily="34" charset="0"/>
              </a:rPr>
              <a:t>Prendre en compte</a:t>
            </a:r>
            <a:br>
              <a:rPr lang="fr-FR" dirty="0" smtClean="0">
                <a:latin typeface="Arial" pitchFamily="34" charset="0"/>
                <a:cs typeface="Arial" pitchFamily="34" charset="0"/>
              </a:rPr>
            </a:br>
            <a:r>
              <a:rPr lang="fr-FR" dirty="0" smtClean="0">
                <a:latin typeface="Arial" pitchFamily="34" charset="0"/>
                <a:cs typeface="Arial" pitchFamily="34" charset="0"/>
              </a:rPr>
              <a:t>les besoins des élèves : </a:t>
            </a:r>
            <a:br>
              <a:rPr lang="fr-FR" dirty="0" smtClean="0">
                <a:latin typeface="Arial" pitchFamily="34" charset="0"/>
                <a:cs typeface="Arial" pitchFamily="34" charset="0"/>
              </a:rPr>
            </a:br>
            <a:r>
              <a:rPr lang="fr-FR" dirty="0" smtClean="0">
                <a:latin typeface="Arial" pitchFamily="34" charset="0"/>
                <a:cs typeface="Arial" pitchFamily="34" charset="0"/>
              </a:rPr>
              <a:t>du cadre à la pédagogie</a:t>
            </a:r>
            <a:endParaRPr lang="fr-FR" dirty="0">
              <a:latin typeface="Arial" pitchFamily="34" charset="0"/>
              <a:cs typeface="Arial" pitchFamily="34" charset="0"/>
            </a:endParaRPr>
          </a:p>
        </p:txBody>
      </p:sp>
      <p:sp>
        <p:nvSpPr>
          <p:cNvPr id="3" name="Sous-titre 2"/>
          <p:cNvSpPr>
            <a:spLocks noGrp="1"/>
          </p:cNvSpPr>
          <p:nvPr>
            <p:ph type="subTitle" idx="1"/>
          </p:nvPr>
        </p:nvSpPr>
        <p:spPr/>
        <p:txBody>
          <a:bodyPr>
            <a:normAutofit/>
          </a:bodyPr>
          <a:lstStyle/>
          <a:p>
            <a:r>
              <a:rPr lang="fr-FR" sz="3200" dirty="0" smtClean="0">
                <a:latin typeface="Arial" pitchFamily="34" charset="0"/>
                <a:cs typeface="Arial" pitchFamily="34" charset="0"/>
              </a:rPr>
              <a:t>Des repères observés aux pistes d’adaptations</a:t>
            </a:r>
            <a:endParaRPr lang="fr-FR" sz="3200" dirty="0">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fld id="{52322E9B-DE2B-45A6-A234-5D4C97882C04}" type="slidenum">
              <a:rPr lang="fr-FR" smtClean="0"/>
              <a:pPr/>
              <a:t>1</a:t>
            </a:fld>
            <a:endParaRPr lang="fr-FR"/>
          </a:p>
        </p:txBody>
      </p:sp>
      <p:sp>
        <p:nvSpPr>
          <p:cNvPr id="5" name="ZoneTexte 4"/>
          <p:cNvSpPr txBox="1"/>
          <p:nvPr/>
        </p:nvSpPr>
        <p:spPr>
          <a:xfrm>
            <a:off x="539552" y="5661248"/>
            <a:ext cx="7776864" cy="369332"/>
          </a:xfrm>
          <a:prstGeom prst="rect">
            <a:avLst/>
          </a:prstGeom>
          <a:noFill/>
        </p:spPr>
        <p:txBody>
          <a:bodyPr wrap="square" rtlCol="0">
            <a:spAutoFit/>
          </a:bodyPr>
          <a:lstStyle/>
          <a:p>
            <a:r>
              <a:rPr lang="fr-FR" dirty="0" smtClean="0">
                <a:solidFill>
                  <a:schemeClr val="bg1"/>
                </a:solidFill>
              </a:rPr>
              <a:t>MONTBELIARD 3 / Sandrine TAILLADE et Agnès MOULIN-HUMBERT </a:t>
            </a:r>
            <a:endParaRPr lang="fr-FR"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sz="3200" dirty="0" smtClean="0">
                <a:latin typeface="Arial" pitchFamily="34" charset="0"/>
                <a:cs typeface="Arial" pitchFamily="34" charset="0"/>
              </a:rPr>
              <a:t>Il n’arrive pas à automatiser des gestes appris</a:t>
            </a:r>
          </a:p>
          <a:p>
            <a:pPr lvl="2"/>
            <a:r>
              <a:rPr lang="fr-FR" sz="2600" dirty="0" smtClean="0">
                <a:latin typeface="Arial" pitchFamily="34" charset="0"/>
                <a:cs typeface="Arial" pitchFamily="34" charset="0"/>
              </a:rPr>
              <a:t>Des gestes du quotidien</a:t>
            </a:r>
          </a:p>
          <a:p>
            <a:pPr lvl="2"/>
            <a:r>
              <a:rPr lang="fr-FR" sz="2600" dirty="0" smtClean="0">
                <a:latin typeface="Arial" pitchFamily="34" charset="0"/>
                <a:cs typeface="Arial" pitchFamily="34" charset="0"/>
              </a:rPr>
              <a:t>Des gestes en motricité globale</a:t>
            </a:r>
          </a:p>
          <a:p>
            <a:pPr lvl="2"/>
            <a:r>
              <a:rPr lang="fr-FR" sz="2600" dirty="0" smtClean="0">
                <a:latin typeface="Arial" pitchFamily="34" charset="0"/>
                <a:cs typeface="Arial" pitchFamily="34" charset="0"/>
              </a:rPr>
              <a:t>Des gestes en motricité fine</a:t>
            </a:r>
          </a:p>
          <a:p>
            <a:r>
              <a:rPr lang="fr-FR" sz="3200" dirty="0" smtClean="0">
                <a:latin typeface="Arial" pitchFamily="34" charset="0"/>
                <a:cs typeface="Arial" pitchFamily="34" charset="0"/>
              </a:rPr>
              <a:t>La réalisation des gestes est fluctuante d’un essai à l’autre</a:t>
            </a:r>
          </a:p>
          <a:p>
            <a:r>
              <a:rPr lang="fr-FR" sz="3200" dirty="0" smtClean="0">
                <a:latin typeface="Arial" pitchFamily="34" charset="0"/>
                <a:cs typeface="Arial" pitchFamily="34" charset="0"/>
              </a:rPr>
              <a:t>Il a du mal dans toutes les activités spatiales </a:t>
            </a:r>
          </a:p>
          <a:p>
            <a:pPr lvl="2"/>
            <a:r>
              <a:rPr lang="fr-FR" sz="2600" dirty="0" smtClean="0">
                <a:latin typeface="Arial" pitchFamily="34" charset="0"/>
                <a:cs typeface="Arial" pitchFamily="34" charset="0"/>
              </a:rPr>
              <a:t>En lecture il saute des mots et des lignes</a:t>
            </a:r>
          </a:p>
          <a:p>
            <a:pPr lvl="2"/>
            <a:r>
              <a:rPr lang="fr-FR" sz="2600" dirty="0" smtClean="0">
                <a:latin typeface="Arial" pitchFamily="34" charset="0"/>
                <a:cs typeface="Arial" pitchFamily="34" charset="0"/>
              </a:rPr>
              <a:t>En mathématiques, il n’a pas de perception globale, la lecture des nombres est difficile </a:t>
            </a:r>
          </a:p>
          <a:p>
            <a:pPr lvl="4"/>
            <a:endParaRPr lang="fr-FR" sz="2300" dirty="0">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52322E9B-DE2B-45A6-A234-5D4C97882C04}" type="slidenum">
              <a:rPr lang="fr-FR" smtClean="0"/>
              <a:pPr/>
              <a:t>10</a:t>
            </a:fld>
            <a:endParaRPr lang="fr-FR"/>
          </a:p>
        </p:txBody>
      </p:sp>
      <p:sp>
        <p:nvSpPr>
          <p:cNvPr id="4" name="Titre 3"/>
          <p:cNvSpPr>
            <a:spLocks noGrp="1"/>
          </p:cNvSpPr>
          <p:nvPr>
            <p:ph type="title"/>
          </p:nvPr>
        </p:nvSpPr>
        <p:spPr/>
        <p:txBody>
          <a:bodyPr>
            <a:normAutofit fontScale="90000"/>
          </a:bodyPr>
          <a:lstStyle/>
          <a:p>
            <a:r>
              <a:rPr lang="fr-FR" dirty="0" smtClean="0">
                <a:latin typeface="Arial" pitchFamily="34" charset="0"/>
                <a:cs typeface="Arial" pitchFamily="34" charset="0"/>
              </a:rPr>
              <a:t>L’enfant dyspraxique : des repères</a:t>
            </a:r>
            <a:endParaRPr lang="fr-FR"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3200" dirty="0" smtClean="0">
                <a:latin typeface="Arial" pitchFamily="34" charset="0"/>
                <a:cs typeface="Arial" pitchFamily="34" charset="0"/>
              </a:rPr>
              <a:t>Accompagner les gestes de l’élève par le verbal en les décomposant</a:t>
            </a:r>
          </a:p>
          <a:p>
            <a:r>
              <a:rPr lang="fr-FR" sz="3200" dirty="0" smtClean="0">
                <a:latin typeface="Arial" pitchFamily="34" charset="0"/>
                <a:cs typeface="Arial" pitchFamily="34" charset="0"/>
              </a:rPr>
              <a:t>Accompagner physiquement  son geste lors de tâche spécifique </a:t>
            </a:r>
          </a:p>
          <a:p>
            <a:r>
              <a:rPr lang="fr-FR" sz="3200" dirty="0" smtClean="0">
                <a:latin typeface="Arial" pitchFamily="34" charset="0"/>
                <a:cs typeface="Arial" pitchFamily="34" charset="0"/>
              </a:rPr>
              <a:t>Introduire des outils facilitateurs</a:t>
            </a:r>
          </a:p>
          <a:p>
            <a:r>
              <a:rPr lang="fr-FR" sz="3200" dirty="0" smtClean="0">
                <a:latin typeface="Arial" pitchFamily="34" charset="0"/>
                <a:cs typeface="Arial" pitchFamily="34" charset="0"/>
              </a:rPr>
              <a:t> Limiter l’écrit</a:t>
            </a:r>
          </a:p>
          <a:p>
            <a:r>
              <a:rPr lang="fr-FR" sz="3200" dirty="0" smtClean="0">
                <a:latin typeface="Arial" pitchFamily="34" charset="0"/>
                <a:cs typeface="Arial" pitchFamily="34" charset="0"/>
              </a:rPr>
              <a:t>Adapter des supports</a:t>
            </a:r>
          </a:p>
          <a:p>
            <a:endParaRPr lang="fr-FR" sz="3200" dirty="0">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52322E9B-DE2B-45A6-A234-5D4C97882C04}" type="slidenum">
              <a:rPr lang="fr-FR" smtClean="0"/>
              <a:pPr/>
              <a:t>11</a:t>
            </a:fld>
            <a:endParaRPr lang="fr-FR"/>
          </a:p>
        </p:txBody>
      </p:sp>
      <p:sp>
        <p:nvSpPr>
          <p:cNvPr id="4" name="Titre 3"/>
          <p:cNvSpPr>
            <a:spLocks noGrp="1"/>
          </p:cNvSpPr>
          <p:nvPr>
            <p:ph type="title"/>
          </p:nvPr>
        </p:nvSpPr>
        <p:spPr/>
        <p:txBody>
          <a:bodyPr>
            <a:normAutofit fontScale="90000"/>
          </a:bodyPr>
          <a:lstStyle/>
          <a:p>
            <a:r>
              <a:rPr lang="fr-FR" dirty="0" smtClean="0">
                <a:latin typeface="Arial" pitchFamily="34" charset="0"/>
                <a:cs typeface="Arial" pitchFamily="34" charset="0"/>
              </a:rPr>
              <a:t>L’enfant dyspraxique : des pistes d’adaptations</a:t>
            </a:r>
            <a:endParaRPr lang="fr-FR" dirty="0">
              <a:latin typeface="Arial" pitchFamily="34" charset="0"/>
              <a:cs typeface="Arial" pitchFamily="34" charset="0"/>
            </a:endParaRPr>
          </a:p>
        </p:txBody>
      </p:sp>
      <p:pic>
        <p:nvPicPr>
          <p:cNvPr id="6" name="Picture 4" descr="règle adaptée dyspraxie maternelle">
            <a:extLst>
              <a:ext uri="{FF2B5EF4-FFF2-40B4-BE49-F238E27FC236}">
                <a16:creationId xmlns:a16="http://schemas.microsoft.com/office/drawing/2014/main" xmlns="" id="{4502050E-50D6-4ED6-B1EC-08C5268B0B35}"/>
              </a:ext>
            </a:extLst>
          </p:cNvPr>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5546" r="2" b="8036"/>
          <a:stretch/>
        </p:blipFill>
        <p:spPr>
          <a:xfrm>
            <a:off x="5076056" y="4365103"/>
            <a:ext cx="4067944" cy="2492897"/>
          </a:xfrm>
          <a:custGeom>
            <a:avLst/>
            <a:gdLst>
              <a:gd name="connsiteX0" fmla="*/ 280681 w 4034316"/>
              <a:gd name="connsiteY0" fmla="*/ 0 h 3486455"/>
              <a:gd name="connsiteX1" fmla="*/ 4034316 w 4034316"/>
              <a:gd name="connsiteY1" fmla="*/ 0 h 3486455"/>
              <a:gd name="connsiteX2" fmla="*/ 4034316 w 4034316"/>
              <a:gd name="connsiteY2" fmla="*/ 2800630 h 3486455"/>
              <a:gd name="connsiteX3" fmla="*/ 3874752 w 4034316"/>
              <a:gd name="connsiteY3" fmla="*/ 2945652 h 3486455"/>
              <a:gd name="connsiteX4" fmla="*/ 2368296 w 4034316"/>
              <a:gd name="connsiteY4" fmla="*/ 3486455 h 3486455"/>
              <a:gd name="connsiteX5" fmla="*/ 0 w 4034316"/>
              <a:gd name="connsiteY5" fmla="*/ 1118159 h 3486455"/>
              <a:gd name="connsiteX6" fmla="*/ 186113 w 4034316"/>
              <a:gd name="connsiteY6" fmla="*/ 196311 h 348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316" h="3486455">
                <a:moveTo>
                  <a:pt x="280681" y="0"/>
                </a:moveTo>
                <a:lnTo>
                  <a:pt x="4034316" y="0"/>
                </a:lnTo>
                <a:lnTo>
                  <a:pt x="4034316" y="2800630"/>
                </a:lnTo>
                <a:lnTo>
                  <a:pt x="3874752" y="2945652"/>
                </a:lnTo>
                <a:cubicBezTo>
                  <a:pt x="3465371" y="3283503"/>
                  <a:pt x="2940535" y="3486455"/>
                  <a:pt x="2368296" y="3486455"/>
                </a:cubicBezTo>
                <a:cubicBezTo>
                  <a:pt x="1060322" y="3486455"/>
                  <a:pt x="0" y="2426133"/>
                  <a:pt x="0" y="1118159"/>
                </a:cubicBezTo>
                <a:cubicBezTo>
                  <a:pt x="0" y="791166"/>
                  <a:pt x="66270" y="479650"/>
                  <a:pt x="186113" y="196311"/>
                </a:cubicBezTo>
                <a:close/>
              </a:path>
            </a:pathLst>
          </a:cu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sz="3200" dirty="0" smtClean="0">
              <a:latin typeface="Arial" pitchFamily="34" charset="0"/>
              <a:cs typeface="Arial" pitchFamily="34" charset="0"/>
            </a:endParaRPr>
          </a:p>
          <a:p>
            <a:r>
              <a:rPr lang="fr-FR" sz="3200" dirty="0" smtClean="0">
                <a:latin typeface="Arial" pitchFamily="34" charset="0"/>
                <a:cs typeface="Arial" pitchFamily="34" charset="0"/>
              </a:rPr>
              <a:t>Il tient les outils de manière inadaptée </a:t>
            </a:r>
          </a:p>
          <a:p>
            <a:r>
              <a:rPr lang="fr-FR" sz="3200" dirty="0" smtClean="0">
                <a:latin typeface="Arial" pitchFamily="34" charset="0"/>
                <a:cs typeface="Arial" pitchFamily="34" charset="0"/>
              </a:rPr>
              <a:t>Il reproduit les formes avec des difficultés persistantes </a:t>
            </a:r>
          </a:p>
          <a:p>
            <a:r>
              <a:rPr lang="fr-FR" sz="3200" dirty="0" smtClean="0">
                <a:latin typeface="Arial" pitchFamily="34" charset="0"/>
                <a:cs typeface="Arial" pitchFamily="34" charset="0"/>
              </a:rPr>
              <a:t>Il est fatigable, anxieux en situation d’écriture </a:t>
            </a:r>
            <a:endParaRPr lang="fr-FR" sz="2300" dirty="0" smtClean="0">
              <a:latin typeface="Arial" pitchFamily="34" charset="0"/>
              <a:cs typeface="Arial" pitchFamily="34" charset="0"/>
            </a:endParaRPr>
          </a:p>
          <a:p>
            <a:pPr lvl="4"/>
            <a:endParaRPr lang="fr-FR" sz="2300" dirty="0">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52322E9B-DE2B-45A6-A234-5D4C97882C04}" type="slidenum">
              <a:rPr lang="fr-FR" smtClean="0"/>
              <a:pPr/>
              <a:t>12</a:t>
            </a:fld>
            <a:endParaRPr lang="fr-FR"/>
          </a:p>
        </p:txBody>
      </p:sp>
      <p:sp>
        <p:nvSpPr>
          <p:cNvPr id="4" name="Titre 3"/>
          <p:cNvSpPr>
            <a:spLocks noGrp="1"/>
          </p:cNvSpPr>
          <p:nvPr>
            <p:ph type="title"/>
          </p:nvPr>
        </p:nvSpPr>
        <p:spPr/>
        <p:txBody>
          <a:bodyPr>
            <a:normAutofit fontScale="90000"/>
          </a:bodyPr>
          <a:lstStyle/>
          <a:p>
            <a:r>
              <a:rPr lang="fr-FR" dirty="0" smtClean="0">
                <a:latin typeface="Arial" pitchFamily="34" charset="0"/>
                <a:cs typeface="Arial" pitchFamily="34" charset="0"/>
              </a:rPr>
              <a:t>L’enfant dysgraphique : des repères</a:t>
            </a:r>
            <a:endParaRPr lang="fr-FR"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sz="3200" dirty="0" smtClean="0">
              <a:latin typeface="Arial" pitchFamily="34" charset="0"/>
              <a:cs typeface="Arial" pitchFamily="34" charset="0"/>
            </a:endParaRPr>
          </a:p>
          <a:p>
            <a:endParaRPr lang="fr-FR" sz="3200" dirty="0" smtClean="0">
              <a:latin typeface="Arial" pitchFamily="34" charset="0"/>
              <a:cs typeface="Arial" pitchFamily="34" charset="0"/>
            </a:endParaRPr>
          </a:p>
          <a:p>
            <a:r>
              <a:rPr lang="fr-FR" sz="3200" dirty="0" smtClean="0">
                <a:latin typeface="Arial" pitchFamily="34" charset="0"/>
                <a:cs typeface="Arial" pitchFamily="34" charset="0"/>
              </a:rPr>
              <a:t>Utiliser l’ordinateur</a:t>
            </a:r>
          </a:p>
          <a:p>
            <a:r>
              <a:rPr lang="fr-FR" sz="3200" dirty="0" smtClean="0">
                <a:latin typeface="Arial" pitchFamily="34" charset="0"/>
                <a:cs typeface="Arial" pitchFamily="34" charset="0"/>
              </a:rPr>
              <a:t>Proposer un secrétaire</a:t>
            </a:r>
          </a:p>
          <a:p>
            <a:r>
              <a:rPr lang="fr-FR" sz="3200" dirty="0" smtClean="0">
                <a:latin typeface="Arial" pitchFamily="34" charset="0"/>
                <a:cs typeface="Arial" pitchFamily="34" charset="0"/>
              </a:rPr>
              <a:t>Adapter la quantité à écrire </a:t>
            </a:r>
            <a:endParaRPr lang="fr-FR" sz="3200" dirty="0">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52322E9B-DE2B-45A6-A234-5D4C97882C04}" type="slidenum">
              <a:rPr lang="fr-FR" smtClean="0"/>
              <a:pPr/>
              <a:t>13</a:t>
            </a:fld>
            <a:endParaRPr lang="fr-FR"/>
          </a:p>
        </p:txBody>
      </p:sp>
      <p:sp>
        <p:nvSpPr>
          <p:cNvPr id="4" name="Titre 3"/>
          <p:cNvSpPr>
            <a:spLocks noGrp="1"/>
          </p:cNvSpPr>
          <p:nvPr>
            <p:ph type="title"/>
          </p:nvPr>
        </p:nvSpPr>
        <p:spPr/>
        <p:txBody>
          <a:bodyPr>
            <a:normAutofit fontScale="90000"/>
          </a:bodyPr>
          <a:lstStyle/>
          <a:p>
            <a:r>
              <a:rPr lang="fr-FR" dirty="0" smtClean="0">
                <a:latin typeface="Arial" pitchFamily="34" charset="0"/>
                <a:cs typeface="Arial" pitchFamily="34" charset="0"/>
              </a:rPr>
              <a:t/>
            </a:r>
            <a:br>
              <a:rPr lang="fr-FR" dirty="0" smtClean="0">
                <a:latin typeface="Arial" pitchFamily="34" charset="0"/>
                <a:cs typeface="Arial" pitchFamily="34" charset="0"/>
              </a:rPr>
            </a:br>
            <a:r>
              <a:rPr lang="fr-FR" dirty="0" smtClean="0">
                <a:latin typeface="Arial" pitchFamily="34" charset="0"/>
                <a:cs typeface="Arial" pitchFamily="34" charset="0"/>
              </a:rPr>
              <a:t>L’enfant dysgraphique : des pistes d’adaptations</a:t>
            </a:r>
            <a:endParaRPr lang="fr-FR"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sz="3200" dirty="0" smtClean="0">
              <a:latin typeface="Arial" pitchFamily="34" charset="0"/>
              <a:cs typeface="Arial" pitchFamily="34" charset="0"/>
            </a:endParaRPr>
          </a:p>
          <a:p>
            <a:r>
              <a:rPr lang="fr-FR" sz="3200" dirty="0" smtClean="0">
                <a:latin typeface="Arial" pitchFamily="34" charset="0"/>
                <a:cs typeface="Arial" pitchFamily="34" charset="0"/>
              </a:rPr>
              <a:t>Il ne donne pas de sens aux nombres</a:t>
            </a:r>
          </a:p>
          <a:p>
            <a:r>
              <a:rPr lang="fr-FR" sz="3200" dirty="0" smtClean="0">
                <a:latin typeface="Arial" pitchFamily="34" charset="0"/>
                <a:cs typeface="Arial" pitchFamily="34" charset="0"/>
              </a:rPr>
              <a:t>Il accède difficilement au sens des opérations</a:t>
            </a:r>
          </a:p>
          <a:p>
            <a:r>
              <a:rPr lang="fr-FR" sz="3200" dirty="0" smtClean="0">
                <a:latin typeface="Arial" pitchFamily="34" charset="0"/>
                <a:cs typeface="Arial" pitchFamily="34" charset="0"/>
              </a:rPr>
              <a:t>Il a du mal à traiter les informations d’un problème</a:t>
            </a:r>
          </a:p>
          <a:p>
            <a:r>
              <a:rPr lang="fr-FR" sz="3200" dirty="0" smtClean="0">
                <a:latin typeface="Arial" pitchFamily="34" charset="0"/>
                <a:cs typeface="Arial" pitchFamily="34" charset="0"/>
              </a:rPr>
              <a:t>En géométrie, il se repère dans l’espace avec des difficultés</a:t>
            </a:r>
          </a:p>
          <a:p>
            <a:endParaRPr lang="fr-FR" sz="3200" dirty="0" smtClean="0">
              <a:latin typeface="Arial" pitchFamily="34" charset="0"/>
              <a:cs typeface="Arial" pitchFamily="34" charset="0"/>
            </a:endParaRPr>
          </a:p>
          <a:p>
            <a:endParaRPr lang="fr-FR" sz="3200" dirty="0" smtClean="0">
              <a:latin typeface="Arial" pitchFamily="34" charset="0"/>
              <a:cs typeface="Arial" pitchFamily="34" charset="0"/>
            </a:endParaRPr>
          </a:p>
          <a:p>
            <a:endParaRPr lang="fr-FR" sz="3200" dirty="0" smtClean="0">
              <a:latin typeface="Arial" pitchFamily="34" charset="0"/>
              <a:cs typeface="Arial" pitchFamily="34" charset="0"/>
            </a:endParaRPr>
          </a:p>
          <a:p>
            <a:endParaRPr lang="fr-FR" sz="3200" dirty="0">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52322E9B-DE2B-45A6-A234-5D4C97882C04}" type="slidenum">
              <a:rPr lang="fr-FR" smtClean="0"/>
              <a:pPr/>
              <a:t>14</a:t>
            </a:fld>
            <a:endParaRPr lang="fr-FR"/>
          </a:p>
        </p:txBody>
      </p:sp>
      <p:sp>
        <p:nvSpPr>
          <p:cNvPr id="4" name="Titre 3"/>
          <p:cNvSpPr>
            <a:spLocks noGrp="1"/>
          </p:cNvSpPr>
          <p:nvPr>
            <p:ph type="title"/>
          </p:nvPr>
        </p:nvSpPr>
        <p:spPr/>
        <p:txBody>
          <a:bodyPr>
            <a:normAutofit fontScale="90000"/>
          </a:bodyPr>
          <a:lstStyle/>
          <a:p>
            <a:r>
              <a:rPr lang="fr-FR" dirty="0" smtClean="0">
                <a:latin typeface="Arial" pitchFamily="34" charset="0"/>
                <a:cs typeface="Arial" pitchFamily="34" charset="0"/>
              </a:rPr>
              <a:t>L’enfant </a:t>
            </a:r>
            <a:r>
              <a:rPr lang="fr-FR" dirty="0" err="1" smtClean="0">
                <a:latin typeface="Arial" pitchFamily="34" charset="0"/>
                <a:cs typeface="Arial" pitchFamily="34" charset="0"/>
              </a:rPr>
              <a:t>dyscalculique</a:t>
            </a:r>
            <a:r>
              <a:rPr lang="fr-FR" dirty="0" smtClean="0">
                <a:latin typeface="Arial" pitchFamily="34" charset="0"/>
                <a:cs typeface="Arial" pitchFamily="34" charset="0"/>
              </a:rPr>
              <a:t> : des repères</a:t>
            </a:r>
            <a:endParaRPr lang="fr-FR"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sz="3200" dirty="0" smtClean="0">
              <a:latin typeface="Arial" pitchFamily="34" charset="0"/>
              <a:cs typeface="Arial" pitchFamily="34" charset="0"/>
            </a:endParaRPr>
          </a:p>
          <a:p>
            <a:r>
              <a:rPr lang="fr-FR" sz="3200" dirty="0" smtClean="0">
                <a:latin typeface="Arial" pitchFamily="34" charset="0"/>
                <a:cs typeface="Arial" pitchFamily="34" charset="0"/>
              </a:rPr>
              <a:t>Travailler les différentes nominations des nombres et les répertorier </a:t>
            </a:r>
          </a:p>
          <a:p>
            <a:r>
              <a:rPr lang="fr-FR" sz="3200" dirty="0" smtClean="0">
                <a:latin typeface="Arial" pitchFamily="34" charset="0"/>
                <a:cs typeface="Arial" pitchFamily="34" charset="0"/>
              </a:rPr>
              <a:t>Utiliser toujours les mêmes couleurs pour écrire les chiffres d’un nombre</a:t>
            </a:r>
          </a:p>
          <a:p>
            <a:r>
              <a:rPr lang="fr-FR" sz="3200" dirty="0" smtClean="0">
                <a:latin typeface="Arial" pitchFamily="34" charset="0"/>
                <a:cs typeface="Arial" pitchFamily="34" charset="0"/>
              </a:rPr>
              <a:t>Raccourcir les énoncés de problèmes</a:t>
            </a:r>
          </a:p>
          <a:p>
            <a:r>
              <a:rPr lang="fr-FR" sz="3200" dirty="0" smtClean="0">
                <a:latin typeface="Arial" pitchFamily="34" charset="0"/>
                <a:cs typeface="Arial" pitchFamily="34" charset="0"/>
              </a:rPr>
              <a:t>En géométrie, accompagner les gestes de l’élève par le verbal en les décomposant </a:t>
            </a:r>
          </a:p>
          <a:p>
            <a:endParaRPr lang="fr-FR" sz="3200" dirty="0" smtClean="0">
              <a:latin typeface="Arial" pitchFamily="34" charset="0"/>
              <a:cs typeface="Arial" pitchFamily="34" charset="0"/>
            </a:endParaRPr>
          </a:p>
          <a:p>
            <a:endParaRPr lang="fr-FR" sz="3200" dirty="0" smtClean="0">
              <a:latin typeface="Arial" pitchFamily="34" charset="0"/>
              <a:cs typeface="Arial" pitchFamily="34" charset="0"/>
            </a:endParaRPr>
          </a:p>
          <a:p>
            <a:endParaRPr lang="fr-FR" sz="3200" dirty="0">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52322E9B-DE2B-45A6-A234-5D4C97882C04}" type="slidenum">
              <a:rPr lang="fr-FR" smtClean="0"/>
              <a:pPr/>
              <a:t>15</a:t>
            </a:fld>
            <a:endParaRPr lang="fr-FR"/>
          </a:p>
        </p:txBody>
      </p:sp>
      <p:sp>
        <p:nvSpPr>
          <p:cNvPr id="4" name="Titre 3"/>
          <p:cNvSpPr>
            <a:spLocks noGrp="1"/>
          </p:cNvSpPr>
          <p:nvPr>
            <p:ph type="title"/>
          </p:nvPr>
        </p:nvSpPr>
        <p:spPr/>
        <p:txBody>
          <a:bodyPr>
            <a:normAutofit fontScale="90000"/>
          </a:bodyPr>
          <a:lstStyle/>
          <a:p>
            <a:r>
              <a:rPr lang="fr-FR" dirty="0" smtClean="0">
                <a:latin typeface="Arial" pitchFamily="34" charset="0"/>
                <a:cs typeface="Arial" pitchFamily="34" charset="0"/>
              </a:rPr>
              <a:t>L’enfant </a:t>
            </a:r>
            <a:r>
              <a:rPr lang="fr-FR" dirty="0" err="1" smtClean="0">
                <a:latin typeface="Arial" pitchFamily="34" charset="0"/>
                <a:cs typeface="Arial" pitchFamily="34" charset="0"/>
              </a:rPr>
              <a:t>dyscalculique</a:t>
            </a:r>
            <a:r>
              <a:rPr lang="fr-FR" dirty="0" smtClean="0">
                <a:latin typeface="Arial" pitchFamily="34" charset="0"/>
                <a:cs typeface="Arial" pitchFamily="34" charset="0"/>
              </a:rPr>
              <a:t> : des pistes d’adaptations</a:t>
            </a:r>
            <a:endParaRPr lang="fr-FR"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844824"/>
            <a:ext cx="8229600" cy="4162467"/>
          </a:xfrm>
        </p:spPr>
        <p:txBody>
          <a:bodyPr>
            <a:normAutofit/>
          </a:bodyPr>
          <a:lstStyle/>
          <a:p>
            <a:endParaRPr lang="fr-FR" sz="3200" dirty="0" smtClean="0">
              <a:latin typeface="Arial" pitchFamily="34" charset="0"/>
              <a:cs typeface="Arial" pitchFamily="34" charset="0"/>
            </a:endParaRPr>
          </a:p>
          <a:p>
            <a:r>
              <a:rPr lang="fr-FR" sz="3200" dirty="0" smtClean="0">
                <a:latin typeface="Arial" pitchFamily="34" charset="0"/>
                <a:cs typeface="Arial" pitchFamily="34" charset="0"/>
              </a:rPr>
              <a:t>Il manque de frein dans le contrôle de ses idées, de ses émotions et de ses mouvements</a:t>
            </a:r>
          </a:p>
          <a:p>
            <a:r>
              <a:rPr lang="fr-FR" sz="3200" dirty="0" smtClean="0">
                <a:latin typeface="Arial" pitchFamily="34" charset="0"/>
                <a:cs typeface="Arial" pitchFamily="34" charset="0"/>
              </a:rPr>
              <a:t>Il a des difficultés dans sa relation avec les autres  </a:t>
            </a:r>
          </a:p>
          <a:p>
            <a:r>
              <a:rPr lang="fr-FR" sz="3200" dirty="0" smtClean="0">
                <a:latin typeface="Arial" pitchFamily="34" charset="0"/>
                <a:cs typeface="Arial" pitchFamily="34" charset="0"/>
              </a:rPr>
              <a:t>Il a une faible estime de lui</a:t>
            </a:r>
          </a:p>
          <a:p>
            <a:endParaRPr lang="fr-FR" sz="3200" dirty="0" smtClean="0">
              <a:latin typeface="Arial" pitchFamily="34" charset="0"/>
              <a:cs typeface="Arial" pitchFamily="34" charset="0"/>
            </a:endParaRPr>
          </a:p>
          <a:p>
            <a:endParaRPr lang="fr-FR" sz="3200" dirty="0">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52322E9B-DE2B-45A6-A234-5D4C97882C04}" type="slidenum">
              <a:rPr lang="fr-FR" smtClean="0"/>
              <a:pPr/>
              <a:t>16</a:t>
            </a:fld>
            <a:endParaRPr lang="fr-FR"/>
          </a:p>
        </p:txBody>
      </p:sp>
      <p:sp>
        <p:nvSpPr>
          <p:cNvPr id="4" name="Titre 3"/>
          <p:cNvSpPr>
            <a:spLocks noGrp="1"/>
          </p:cNvSpPr>
          <p:nvPr>
            <p:ph type="title"/>
          </p:nvPr>
        </p:nvSpPr>
        <p:spPr>
          <a:xfrm>
            <a:off x="457200" y="274638"/>
            <a:ext cx="8229600" cy="1426170"/>
          </a:xfrm>
        </p:spPr>
        <p:txBody>
          <a:bodyPr>
            <a:normAutofit fontScale="90000"/>
          </a:bodyPr>
          <a:lstStyle/>
          <a:p>
            <a:r>
              <a:rPr lang="fr-FR" dirty="0" smtClean="0">
                <a:latin typeface="Arial" pitchFamily="34" charset="0"/>
                <a:cs typeface="Arial" pitchFamily="34" charset="0"/>
              </a:rPr>
              <a:t>L’enfant ayant des Troubles du Déficit de l’Attention avec ou sans Hyperactivité (TDAH): des repères</a:t>
            </a:r>
            <a:endParaRPr lang="fr-FR"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2348880"/>
            <a:ext cx="8229600" cy="3658411"/>
          </a:xfrm>
        </p:spPr>
        <p:txBody>
          <a:bodyPr>
            <a:normAutofit/>
          </a:bodyPr>
          <a:lstStyle/>
          <a:p>
            <a:r>
              <a:rPr lang="fr-FR" sz="3200" dirty="0" smtClean="0">
                <a:latin typeface="Arial" pitchFamily="34" charset="0"/>
                <a:cs typeface="Arial" pitchFamily="34" charset="0"/>
              </a:rPr>
              <a:t>Saisir les opportunités d’apprentissage construites à partir de ses centres d’intérêt</a:t>
            </a:r>
          </a:p>
          <a:p>
            <a:r>
              <a:rPr lang="fr-FR" sz="3200" dirty="0" smtClean="0">
                <a:latin typeface="Arial" pitchFamily="34" charset="0"/>
                <a:cs typeface="Arial" pitchFamily="34" charset="0"/>
              </a:rPr>
              <a:t>Fixer des étapes intermédiaires</a:t>
            </a:r>
          </a:p>
          <a:p>
            <a:r>
              <a:rPr lang="fr-FR" sz="3200" dirty="0" smtClean="0">
                <a:latin typeface="Arial" pitchFamily="34" charset="0"/>
                <a:cs typeface="Arial" pitchFamily="34" charset="0"/>
              </a:rPr>
              <a:t>Etre ferme et bienveillant</a:t>
            </a:r>
          </a:p>
          <a:p>
            <a:r>
              <a:rPr lang="fr-FR" sz="3200" dirty="0" smtClean="0">
                <a:latin typeface="Arial" pitchFamily="34" charset="0"/>
                <a:cs typeface="Arial" pitchFamily="34" charset="0"/>
              </a:rPr>
              <a:t>Prendre de la distance face à un conflit</a:t>
            </a:r>
          </a:p>
          <a:p>
            <a:r>
              <a:rPr lang="fr-FR" sz="3200" dirty="0" smtClean="0">
                <a:latin typeface="Arial" pitchFamily="34" charset="0"/>
                <a:cs typeface="Arial" pitchFamily="34" charset="0"/>
              </a:rPr>
              <a:t>Instaurer et utiliser des signaux</a:t>
            </a:r>
          </a:p>
          <a:p>
            <a:endParaRPr lang="fr-FR" sz="3200" dirty="0" smtClean="0">
              <a:latin typeface="Arial" pitchFamily="34" charset="0"/>
              <a:cs typeface="Arial" pitchFamily="34" charset="0"/>
            </a:endParaRPr>
          </a:p>
          <a:p>
            <a:endParaRPr lang="fr-FR" sz="3200" dirty="0" smtClean="0">
              <a:latin typeface="Arial" pitchFamily="34" charset="0"/>
              <a:cs typeface="Arial" pitchFamily="34" charset="0"/>
            </a:endParaRPr>
          </a:p>
          <a:p>
            <a:endParaRPr lang="fr-FR" sz="3200" dirty="0">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52322E9B-DE2B-45A6-A234-5D4C97882C04}" type="slidenum">
              <a:rPr lang="fr-FR" smtClean="0"/>
              <a:pPr/>
              <a:t>17</a:t>
            </a:fld>
            <a:endParaRPr lang="fr-FR"/>
          </a:p>
        </p:txBody>
      </p:sp>
      <p:sp>
        <p:nvSpPr>
          <p:cNvPr id="4" name="Titre 3"/>
          <p:cNvSpPr>
            <a:spLocks noGrp="1"/>
          </p:cNvSpPr>
          <p:nvPr>
            <p:ph type="title"/>
          </p:nvPr>
        </p:nvSpPr>
        <p:spPr>
          <a:xfrm>
            <a:off x="457200" y="692696"/>
            <a:ext cx="8229600" cy="1008112"/>
          </a:xfrm>
        </p:spPr>
        <p:txBody>
          <a:bodyPr>
            <a:normAutofit fontScale="90000"/>
          </a:bodyPr>
          <a:lstStyle/>
          <a:p>
            <a:r>
              <a:rPr lang="fr-FR" dirty="0" smtClean="0">
                <a:latin typeface="Arial" pitchFamily="34" charset="0"/>
                <a:cs typeface="Arial" pitchFamily="34" charset="0"/>
              </a:rPr>
              <a:t>L’enfant ayant des Troubles du Déficit de l’Attention avec ou sans Hyperactivité (TDAH): des pistes d’adaptations</a:t>
            </a:r>
            <a:endParaRPr lang="fr-FR" dirty="0">
              <a:latin typeface="Arial" pitchFamily="34" charset="0"/>
              <a:cs typeface="Arial" pitchFamily="34" charset="0"/>
            </a:endParaRPr>
          </a:p>
        </p:txBody>
      </p:sp>
      <p:pic>
        <p:nvPicPr>
          <p:cNvPr id="5" name="Picture 4" descr="TIME-TIMER-SONORE-DE-POCHE-7-5-x-7-5-cm">
            <a:extLst>
              <a:ext uri="{FF2B5EF4-FFF2-40B4-BE49-F238E27FC236}">
                <a16:creationId xmlns:a16="http://schemas.microsoft.com/office/drawing/2014/main" xmlns="" id="{20090CEC-1F24-4E6E-B5D3-609F12322528}"/>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a:xfrm>
            <a:off x="6660232" y="4941168"/>
            <a:ext cx="2189730" cy="191683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sz="3200" dirty="0" smtClean="0">
                <a:latin typeface="Arial" pitchFamily="34" charset="0"/>
                <a:cs typeface="Arial" pitchFamily="34" charset="0"/>
              </a:rPr>
              <a:t>Il pense vite et juste</a:t>
            </a:r>
          </a:p>
          <a:p>
            <a:r>
              <a:rPr lang="fr-FR" sz="3200" dirty="0" smtClean="0">
                <a:latin typeface="Arial" pitchFamily="34" charset="0"/>
                <a:cs typeface="Arial" pitchFamily="34" charset="0"/>
              </a:rPr>
              <a:t>Il possède un vocabulaire riche et varié</a:t>
            </a:r>
          </a:p>
          <a:p>
            <a:r>
              <a:rPr lang="fr-FR" sz="3200" dirty="0" smtClean="0">
                <a:latin typeface="Arial" pitchFamily="34" charset="0"/>
                <a:cs typeface="Arial" pitchFamily="34" charset="0"/>
              </a:rPr>
              <a:t>Il recherche la complexité et manifeste une grande curiosité</a:t>
            </a:r>
          </a:p>
          <a:p>
            <a:r>
              <a:rPr lang="fr-FR" sz="3200" dirty="0" smtClean="0">
                <a:latin typeface="Arial" pitchFamily="34" charset="0"/>
                <a:cs typeface="Arial" pitchFamily="34" charset="0"/>
              </a:rPr>
              <a:t>Il déborde d’imagination et a beaucoup d’humour</a:t>
            </a:r>
          </a:p>
          <a:p>
            <a:r>
              <a:rPr lang="fr-FR" sz="3200" dirty="0" smtClean="0">
                <a:latin typeface="Arial" pitchFamily="34" charset="0"/>
                <a:cs typeface="Arial" pitchFamily="34" charset="0"/>
              </a:rPr>
              <a:t>Il est très sensible et réagit vivement à l’injustice </a:t>
            </a:r>
          </a:p>
          <a:p>
            <a:r>
              <a:rPr lang="fr-FR" sz="3200" dirty="0" smtClean="0">
                <a:latin typeface="Arial" pitchFamily="34" charset="0"/>
                <a:cs typeface="Arial" pitchFamily="34" charset="0"/>
              </a:rPr>
              <a:t>Ses résultats peuvent être irréguliers. Il a des difficultés à s’astreindre à un travail répétitif</a:t>
            </a:r>
          </a:p>
          <a:p>
            <a:endParaRPr lang="fr-FR" sz="3200" dirty="0" smtClean="0">
              <a:latin typeface="Arial" pitchFamily="34" charset="0"/>
              <a:cs typeface="Arial" pitchFamily="34" charset="0"/>
            </a:endParaRPr>
          </a:p>
          <a:p>
            <a:endParaRPr lang="fr-FR" sz="3200" dirty="0" smtClean="0">
              <a:latin typeface="Arial" pitchFamily="34" charset="0"/>
              <a:cs typeface="Arial" pitchFamily="34" charset="0"/>
            </a:endParaRPr>
          </a:p>
          <a:p>
            <a:endParaRPr lang="fr-FR" sz="3200" dirty="0" smtClean="0">
              <a:latin typeface="Arial" pitchFamily="34" charset="0"/>
              <a:cs typeface="Arial" pitchFamily="34" charset="0"/>
            </a:endParaRPr>
          </a:p>
          <a:p>
            <a:endParaRPr lang="fr-FR" sz="3200" dirty="0" smtClean="0">
              <a:latin typeface="Arial" pitchFamily="34" charset="0"/>
              <a:cs typeface="Arial" pitchFamily="34" charset="0"/>
            </a:endParaRPr>
          </a:p>
          <a:p>
            <a:endParaRPr lang="fr-FR" sz="3200" dirty="0" smtClean="0">
              <a:latin typeface="Arial" pitchFamily="34" charset="0"/>
              <a:cs typeface="Arial" pitchFamily="34" charset="0"/>
            </a:endParaRPr>
          </a:p>
          <a:p>
            <a:endParaRPr lang="fr-FR" sz="3200" dirty="0" smtClean="0">
              <a:latin typeface="Arial" pitchFamily="34" charset="0"/>
              <a:cs typeface="Arial" pitchFamily="34" charset="0"/>
            </a:endParaRPr>
          </a:p>
          <a:p>
            <a:endParaRPr lang="fr-FR" sz="3200" dirty="0">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52322E9B-DE2B-45A6-A234-5D4C97882C04}" type="slidenum">
              <a:rPr lang="fr-FR" smtClean="0"/>
              <a:pPr/>
              <a:t>18</a:t>
            </a:fld>
            <a:endParaRPr lang="fr-FR"/>
          </a:p>
        </p:txBody>
      </p:sp>
      <p:sp>
        <p:nvSpPr>
          <p:cNvPr id="4" name="Titre 3"/>
          <p:cNvSpPr>
            <a:spLocks noGrp="1"/>
          </p:cNvSpPr>
          <p:nvPr>
            <p:ph type="title"/>
          </p:nvPr>
        </p:nvSpPr>
        <p:spPr/>
        <p:txBody>
          <a:bodyPr>
            <a:normAutofit fontScale="90000"/>
          </a:bodyPr>
          <a:lstStyle/>
          <a:p>
            <a:r>
              <a:rPr lang="fr-FR" dirty="0" smtClean="0">
                <a:latin typeface="Arial" pitchFamily="34" charset="0"/>
                <a:cs typeface="Arial" pitchFamily="34" charset="0"/>
              </a:rPr>
              <a:t>L’enfant intellectuellement Précoce ou HP : des repères</a:t>
            </a:r>
            <a:endParaRPr lang="fr-FR"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endParaRPr lang="fr-FR" sz="3200" dirty="0" smtClean="0">
              <a:latin typeface="Arial" pitchFamily="34" charset="0"/>
              <a:cs typeface="Arial" pitchFamily="34" charset="0"/>
            </a:endParaRPr>
          </a:p>
          <a:p>
            <a:r>
              <a:rPr lang="fr-FR" sz="3200" dirty="0" smtClean="0">
                <a:latin typeface="Arial" pitchFamily="34" charset="0"/>
                <a:cs typeface="Arial" pitchFamily="34" charset="0"/>
              </a:rPr>
              <a:t>Nourrir son intellect, exploiter ses ressources</a:t>
            </a:r>
          </a:p>
          <a:p>
            <a:r>
              <a:rPr lang="fr-FR" sz="3200" dirty="0" smtClean="0">
                <a:latin typeface="Arial" pitchFamily="34" charset="0"/>
                <a:cs typeface="Arial" pitchFamily="34" charset="0"/>
              </a:rPr>
              <a:t>Lui donner des responsabilités</a:t>
            </a:r>
          </a:p>
          <a:p>
            <a:r>
              <a:rPr lang="fr-FR" sz="3200" dirty="0" smtClean="0">
                <a:latin typeface="Arial" pitchFamily="34" charset="0"/>
                <a:cs typeface="Arial" pitchFamily="34" charset="0"/>
              </a:rPr>
              <a:t>Etablir des contrats</a:t>
            </a:r>
          </a:p>
          <a:p>
            <a:r>
              <a:rPr lang="fr-FR" sz="3200" dirty="0" smtClean="0">
                <a:latin typeface="Arial" pitchFamily="34" charset="0"/>
                <a:cs typeface="Arial" pitchFamily="34" charset="0"/>
              </a:rPr>
              <a:t>Lui lancer des défis à relever</a:t>
            </a:r>
          </a:p>
          <a:p>
            <a:r>
              <a:rPr lang="fr-FR" sz="3200" dirty="0" smtClean="0">
                <a:latin typeface="Arial" pitchFamily="34" charset="0"/>
                <a:cs typeface="Arial" pitchFamily="34" charset="0"/>
              </a:rPr>
              <a:t>Limiter les exercices de réinvestissement</a:t>
            </a:r>
          </a:p>
          <a:p>
            <a:r>
              <a:rPr lang="fr-FR" sz="3200" dirty="0" smtClean="0">
                <a:latin typeface="Arial" pitchFamily="34" charset="0"/>
                <a:cs typeface="Arial" pitchFamily="34" charset="0"/>
              </a:rPr>
              <a:t>L’accompagner dans l’organisation de son matériel</a:t>
            </a:r>
          </a:p>
          <a:p>
            <a:endParaRPr lang="fr-FR" sz="3200" dirty="0" smtClean="0">
              <a:latin typeface="Arial" pitchFamily="34" charset="0"/>
              <a:cs typeface="Arial" pitchFamily="34" charset="0"/>
            </a:endParaRPr>
          </a:p>
          <a:p>
            <a:endParaRPr lang="fr-FR" sz="3200" dirty="0" smtClean="0">
              <a:latin typeface="Arial" pitchFamily="34" charset="0"/>
              <a:cs typeface="Arial" pitchFamily="34" charset="0"/>
            </a:endParaRPr>
          </a:p>
          <a:p>
            <a:endParaRPr lang="fr-FR" sz="3200" dirty="0" smtClean="0">
              <a:latin typeface="Arial" pitchFamily="34" charset="0"/>
              <a:cs typeface="Arial" pitchFamily="34" charset="0"/>
            </a:endParaRPr>
          </a:p>
          <a:p>
            <a:endParaRPr lang="fr-FR" sz="3200" dirty="0" smtClean="0">
              <a:latin typeface="Arial" pitchFamily="34" charset="0"/>
              <a:cs typeface="Arial" pitchFamily="34" charset="0"/>
            </a:endParaRPr>
          </a:p>
          <a:p>
            <a:endParaRPr lang="fr-FR" sz="3200" dirty="0">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52322E9B-DE2B-45A6-A234-5D4C97882C04}" type="slidenum">
              <a:rPr lang="fr-FR" smtClean="0"/>
              <a:pPr/>
              <a:t>19</a:t>
            </a:fld>
            <a:endParaRPr lang="fr-FR"/>
          </a:p>
        </p:txBody>
      </p:sp>
      <p:sp>
        <p:nvSpPr>
          <p:cNvPr id="4" name="Titre 3"/>
          <p:cNvSpPr>
            <a:spLocks noGrp="1"/>
          </p:cNvSpPr>
          <p:nvPr>
            <p:ph type="title"/>
          </p:nvPr>
        </p:nvSpPr>
        <p:spPr/>
        <p:txBody>
          <a:bodyPr>
            <a:normAutofit fontScale="90000"/>
          </a:bodyPr>
          <a:lstStyle/>
          <a:p>
            <a:r>
              <a:rPr lang="fr-FR" dirty="0" smtClean="0">
                <a:latin typeface="Arial" pitchFamily="34" charset="0"/>
                <a:cs typeface="Arial" pitchFamily="34" charset="0"/>
              </a:rPr>
              <a:t>L’enfant intellectuellement Précoce ou HP : des pistes d’adaptations</a:t>
            </a:r>
            <a:endParaRPr lang="fr-FR"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r>
              <a:rPr lang="fr-FR" sz="3200" dirty="0" smtClean="0">
                <a:latin typeface="Arial" pitchFamily="34" charset="0"/>
                <a:cs typeface="Arial" pitchFamily="34" charset="0"/>
              </a:rPr>
              <a:t>Qu’est ce qu’on entend par un élève à besoins éducatifs particuliers?  </a:t>
            </a:r>
          </a:p>
          <a:p>
            <a:pPr lvl="1"/>
            <a:endParaRPr lang="fr-FR" sz="3200" dirty="0" smtClean="0">
              <a:latin typeface="Arial" pitchFamily="34" charset="0"/>
              <a:cs typeface="Arial" pitchFamily="34" charset="0"/>
            </a:endParaRPr>
          </a:p>
          <a:p>
            <a:r>
              <a:rPr lang="fr-FR" sz="3200" dirty="0" smtClean="0">
                <a:latin typeface="Arial" pitchFamily="34" charset="0"/>
                <a:cs typeface="Arial" pitchFamily="34" charset="0"/>
              </a:rPr>
              <a:t>Présentation des « DYS » et des pistes d’adaptations</a:t>
            </a:r>
          </a:p>
          <a:p>
            <a:r>
              <a:rPr lang="fr-FR" sz="3200" dirty="0" smtClean="0">
                <a:latin typeface="Arial" pitchFamily="34" charset="0"/>
                <a:cs typeface="Arial" pitchFamily="34" charset="0"/>
              </a:rPr>
              <a:t>Présentation des « TDAH » et des pistes d’adaptations</a:t>
            </a:r>
          </a:p>
          <a:p>
            <a:r>
              <a:rPr lang="fr-FR" sz="3200" dirty="0" smtClean="0">
                <a:latin typeface="Arial" pitchFamily="34" charset="0"/>
                <a:cs typeface="Arial" pitchFamily="34" charset="0"/>
              </a:rPr>
              <a:t>Présentation des « EIP » et  des pistes d’adaptations</a:t>
            </a:r>
            <a:endParaRPr lang="fr-FR" sz="3200" dirty="0">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fld id="{52322E9B-DE2B-45A6-A234-5D4C97882C04}" type="slidenum">
              <a:rPr lang="fr-FR" smtClean="0"/>
              <a:pPr/>
              <a:t>2</a:t>
            </a:fld>
            <a:endParaRPr lang="fr-FR"/>
          </a:p>
        </p:txBody>
      </p:sp>
      <p:sp>
        <p:nvSpPr>
          <p:cNvPr id="2" name="Titre 1"/>
          <p:cNvSpPr>
            <a:spLocks noGrp="1"/>
          </p:cNvSpPr>
          <p:nvPr>
            <p:ph type="title"/>
          </p:nvPr>
        </p:nvSpPr>
        <p:spPr/>
        <p:txBody>
          <a:bodyPr/>
          <a:lstStyle/>
          <a:p>
            <a:r>
              <a:rPr lang="fr-FR" dirty="0" smtClean="0">
                <a:latin typeface="Arial" pitchFamily="34" charset="0"/>
                <a:cs typeface="Arial" pitchFamily="34" charset="0"/>
              </a:rPr>
              <a:t>Plan de l’animation</a:t>
            </a:r>
            <a:endParaRPr lang="fr-F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FR" sz="3200" dirty="0" smtClean="0">
              <a:latin typeface="Arial" pitchFamily="34" charset="0"/>
              <a:cs typeface="Arial" pitchFamily="34" charset="0"/>
            </a:endParaRPr>
          </a:p>
          <a:p>
            <a:endParaRPr lang="fr-FR" sz="3200" dirty="0" smtClean="0">
              <a:latin typeface="Arial" pitchFamily="34" charset="0"/>
              <a:cs typeface="Arial" pitchFamily="34" charset="0"/>
            </a:endParaRPr>
          </a:p>
          <a:p>
            <a:r>
              <a:rPr lang="fr-FR" sz="3200" dirty="0" smtClean="0"/>
              <a:t>https ://www.cartablefantastique.fr</a:t>
            </a:r>
          </a:p>
          <a:p>
            <a:endParaRPr lang="fr-FR" sz="3200" dirty="0" smtClean="0"/>
          </a:p>
          <a:p>
            <a:r>
              <a:rPr lang="fr-FR" sz="3200" dirty="0" err="1" smtClean="0"/>
              <a:t>https</a:t>
            </a:r>
            <a:r>
              <a:rPr lang="fr-FR" sz="3200" dirty="0" smtClean="0"/>
              <a:t> ://www.dys-positif.fr</a:t>
            </a:r>
          </a:p>
          <a:p>
            <a:endParaRPr lang="fr-FR" sz="3200" dirty="0" smtClean="0"/>
          </a:p>
          <a:p>
            <a:r>
              <a:rPr lang="fr-FR" sz="3200" dirty="0" err="1" smtClean="0"/>
              <a:t>https</a:t>
            </a:r>
            <a:r>
              <a:rPr lang="fr-FR" sz="3200" dirty="0" smtClean="0"/>
              <a:t> ://accessiprof.wordpress.com</a:t>
            </a:r>
          </a:p>
          <a:p>
            <a:endParaRPr lang="fr-FR" sz="3200" dirty="0" smtClean="0"/>
          </a:p>
          <a:p>
            <a:endParaRPr lang="fr-FR" sz="3200" dirty="0" smtClean="0"/>
          </a:p>
          <a:p>
            <a:endParaRPr lang="fr-FR" sz="3200" dirty="0" smtClean="0">
              <a:latin typeface="Arial" pitchFamily="34" charset="0"/>
              <a:cs typeface="Arial" pitchFamily="34" charset="0"/>
            </a:endParaRPr>
          </a:p>
          <a:p>
            <a:endParaRPr lang="fr-FR" sz="3200" dirty="0">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52322E9B-DE2B-45A6-A234-5D4C97882C04}" type="slidenum">
              <a:rPr lang="fr-FR" smtClean="0"/>
              <a:pPr/>
              <a:t>20</a:t>
            </a:fld>
            <a:endParaRPr lang="fr-FR"/>
          </a:p>
        </p:txBody>
      </p:sp>
      <p:sp>
        <p:nvSpPr>
          <p:cNvPr id="4" name="Titre 3"/>
          <p:cNvSpPr>
            <a:spLocks noGrp="1"/>
          </p:cNvSpPr>
          <p:nvPr>
            <p:ph type="title"/>
          </p:nvPr>
        </p:nvSpPr>
        <p:spPr/>
        <p:txBody>
          <a:bodyPr>
            <a:normAutofit/>
          </a:bodyPr>
          <a:lstStyle/>
          <a:p>
            <a:r>
              <a:rPr lang="fr-FR" dirty="0" smtClean="0">
                <a:latin typeface="Arial" pitchFamily="34" charset="0"/>
                <a:cs typeface="Arial" pitchFamily="34" charset="0"/>
              </a:rPr>
              <a:t>Une </a:t>
            </a:r>
            <a:r>
              <a:rPr lang="fr-FR" dirty="0" err="1" smtClean="0">
                <a:latin typeface="Arial" pitchFamily="34" charset="0"/>
                <a:cs typeface="Arial" pitchFamily="34" charset="0"/>
              </a:rPr>
              <a:t>sitographie</a:t>
            </a:r>
            <a:endParaRPr lang="fr-FR" dirty="0">
              <a:latin typeface="Arial" pitchFamily="34" charset="0"/>
              <a:cs typeface="Arial" pitchFamily="34" charset="0"/>
            </a:endParaRPr>
          </a:p>
        </p:txBody>
      </p:sp>
      <p:sp>
        <p:nvSpPr>
          <p:cNvPr id="10" name="Rectangle 9"/>
          <p:cNvSpPr/>
          <p:nvPr/>
        </p:nvSpPr>
        <p:spPr>
          <a:xfrm>
            <a:off x="1484040" y="2357264"/>
            <a:ext cx="5326027" cy="461665"/>
          </a:xfrm>
          <a:prstGeom prst="rect">
            <a:avLst/>
          </a:prstGeom>
        </p:spPr>
        <p:txBody>
          <a:bodyPr wrap="square">
            <a:spAutoFit/>
          </a:bodyPr>
          <a:lstStyle/>
          <a:p>
            <a:endParaRPr lang="fr-FR" sz="2400" dirty="0" smtClean="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20000"/>
          </a:bodyPr>
          <a:lstStyle/>
          <a:p>
            <a:r>
              <a:rPr lang="fr-FR" sz="3200" dirty="0" smtClean="0">
                <a:latin typeface="Arial" pitchFamily="34" charset="0"/>
                <a:cs typeface="Arial" pitchFamily="34" charset="0"/>
              </a:rPr>
              <a:t>Les adaptations sont indispensables à la réussite de l’élève</a:t>
            </a:r>
          </a:p>
          <a:p>
            <a:r>
              <a:rPr lang="fr-FR" sz="3200" dirty="0" smtClean="0">
                <a:latin typeface="Arial" pitchFamily="34" charset="0"/>
                <a:cs typeface="Arial" pitchFamily="34" charset="0"/>
              </a:rPr>
              <a:t>Elles sont discutées avec l’élève, sa famille et le reste de la classe</a:t>
            </a:r>
          </a:p>
          <a:p>
            <a:r>
              <a:rPr lang="fr-FR" sz="3200" dirty="0" smtClean="0">
                <a:latin typeface="Arial" pitchFamily="34" charset="0"/>
                <a:cs typeface="Arial" pitchFamily="34" charset="0"/>
              </a:rPr>
              <a:t>L’enseignant valorise TOUTES les réussites</a:t>
            </a:r>
          </a:p>
          <a:p>
            <a:r>
              <a:rPr lang="fr-FR" sz="3200" dirty="0" smtClean="0">
                <a:latin typeface="Arial" pitchFamily="34" charset="0"/>
                <a:cs typeface="Arial" pitchFamily="34" charset="0"/>
              </a:rPr>
              <a:t>Dans le cas du repérage de signes, l’enseignant  alerte les personnels soignants de l’Education Nationale </a:t>
            </a:r>
          </a:p>
          <a:p>
            <a:endParaRPr lang="fr-FR" dirty="0" smtClean="0"/>
          </a:p>
          <a:p>
            <a:pPr>
              <a:buNone/>
            </a:pPr>
            <a:r>
              <a:rPr lang="fr-FR" i="1" dirty="0" smtClean="0"/>
              <a:t>Un album pour parler de la différence : </a:t>
            </a:r>
          </a:p>
          <a:p>
            <a:pPr>
              <a:buNone/>
            </a:pPr>
            <a:r>
              <a:rPr lang="fr-FR" i="1" dirty="0" smtClean="0"/>
              <a:t>La petite casserole d’Anatole d’Isabelle Carrier</a:t>
            </a:r>
          </a:p>
          <a:p>
            <a:pPr>
              <a:buNone/>
            </a:pPr>
            <a:r>
              <a:rPr lang="fr-FR" i="1" dirty="0" smtClean="0"/>
              <a:t>aux Editions Bilboquet</a:t>
            </a:r>
            <a:endParaRPr lang="fr-FR" i="1" dirty="0"/>
          </a:p>
        </p:txBody>
      </p:sp>
      <p:sp>
        <p:nvSpPr>
          <p:cNvPr id="3" name="Espace réservé du numéro de diapositive 2"/>
          <p:cNvSpPr>
            <a:spLocks noGrp="1"/>
          </p:cNvSpPr>
          <p:nvPr>
            <p:ph type="sldNum" sz="quarter" idx="12"/>
          </p:nvPr>
        </p:nvSpPr>
        <p:spPr/>
        <p:txBody>
          <a:bodyPr/>
          <a:lstStyle/>
          <a:p>
            <a:fld id="{52322E9B-DE2B-45A6-A234-5D4C97882C04}" type="slidenum">
              <a:rPr lang="fr-FR" smtClean="0"/>
              <a:pPr/>
              <a:t>21</a:t>
            </a:fld>
            <a:endParaRPr lang="fr-FR"/>
          </a:p>
        </p:txBody>
      </p:sp>
      <p:sp>
        <p:nvSpPr>
          <p:cNvPr id="4" name="Titre 3"/>
          <p:cNvSpPr>
            <a:spLocks noGrp="1"/>
          </p:cNvSpPr>
          <p:nvPr>
            <p:ph type="title"/>
          </p:nvPr>
        </p:nvSpPr>
        <p:spPr/>
        <p:txBody>
          <a:bodyPr/>
          <a:lstStyle/>
          <a:p>
            <a:pPr algn="ctr"/>
            <a:r>
              <a:rPr lang="fr-FR" dirty="0" smtClean="0"/>
              <a:t>Conclusion</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r>
              <a:rPr lang="fr-FR" sz="3200" dirty="0" smtClean="0">
                <a:latin typeface="Arial" pitchFamily="34" charset="0"/>
                <a:cs typeface="Arial" pitchFamily="34" charset="0"/>
              </a:rPr>
              <a:t>Chaque enfant est unique  </a:t>
            </a:r>
          </a:p>
          <a:p>
            <a:pPr lvl="1"/>
            <a:endParaRPr lang="fr-FR" sz="3200" dirty="0" smtClean="0">
              <a:latin typeface="Arial" pitchFamily="34" charset="0"/>
              <a:cs typeface="Arial" pitchFamily="34" charset="0"/>
            </a:endParaRPr>
          </a:p>
          <a:p>
            <a:r>
              <a:rPr lang="fr-FR" sz="3200" b="1" dirty="0" smtClean="0">
                <a:latin typeface="Arial" pitchFamily="34" charset="0"/>
                <a:cs typeface="Arial" pitchFamily="34" charset="0"/>
              </a:rPr>
              <a:t>L’enseignant ne pose jamais </a:t>
            </a:r>
            <a:r>
              <a:rPr lang="fr-FR" sz="3200" b="1" smtClean="0">
                <a:latin typeface="Arial" pitchFamily="34" charset="0"/>
                <a:cs typeface="Arial" pitchFamily="34" charset="0"/>
              </a:rPr>
              <a:t>un diagnostic </a:t>
            </a:r>
            <a:endParaRPr lang="fr-FR" sz="3200" b="1" dirty="0" smtClean="0">
              <a:latin typeface="Arial" pitchFamily="34" charset="0"/>
              <a:cs typeface="Arial" pitchFamily="34" charset="0"/>
            </a:endParaRPr>
          </a:p>
          <a:p>
            <a:r>
              <a:rPr lang="fr-FR" sz="3200" dirty="0" smtClean="0">
                <a:latin typeface="Arial" pitchFamily="34" charset="0"/>
                <a:cs typeface="Arial" pitchFamily="34" charset="0"/>
              </a:rPr>
              <a:t>Il observe l’élève  </a:t>
            </a:r>
          </a:p>
        </p:txBody>
      </p:sp>
      <p:sp>
        <p:nvSpPr>
          <p:cNvPr id="4" name="Espace réservé du numéro de diapositive 3"/>
          <p:cNvSpPr>
            <a:spLocks noGrp="1"/>
          </p:cNvSpPr>
          <p:nvPr>
            <p:ph type="sldNum" sz="quarter" idx="12"/>
          </p:nvPr>
        </p:nvSpPr>
        <p:spPr/>
        <p:txBody>
          <a:bodyPr/>
          <a:lstStyle/>
          <a:p>
            <a:fld id="{52322E9B-DE2B-45A6-A234-5D4C97882C04}" type="slidenum">
              <a:rPr lang="fr-FR" smtClean="0"/>
              <a:pPr/>
              <a:t>3</a:t>
            </a:fld>
            <a:endParaRPr lang="fr-FR"/>
          </a:p>
        </p:txBody>
      </p:sp>
      <p:sp>
        <p:nvSpPr>
          <p:cNvPr id="2" name="Titre 1"/>
          <p:cNvSpPr>
            <a:spLocks noGrp="1"/>
          </p:cNvSpPr>
          <p:nvPr>
            <p:ph type="title"/>
          </p:nvPr>
        </p:nvSpPr>
        <p:spPr>
          <a:xfrm>
            <a:off x="457200" y="274638"/>
            <a:ext cx="8229600" cy="1642194"/>
          </a:xfrm>
        </p:spPr>
        <p:txBody>
          <a:bodyPr>
            <a:normAutofit fontScale="90000"/>
          </a:bodyPr>
          <a:lstStyle/>
          <a:p>
            <a:r>
              <a:rPr lang="fr-FR" dirty="0" smtClean="0">
                <a:latin typeface="Arial" pitchFamily="34" charset="0"/>
                <a:cs typeface="Arial" pitchFamily="34" charset="0"/>
              </a:rPr>
              <a:t>Qu’est-ce qu’on entend par un élève à besoins éducatifs particuliers?</a:t>
            </a:r>
            <a:endParaRPr lang="fr-F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pPr lvl="1">
              <a:buNone/>
            </a:pPr>
            <a:r>
              <a:rPr lang="fr-FR" sz="3200" i="1" dirty="0" smtClean="0">
                <a:latin typeface="Arial" pitchFamily="34" charset="0"/>
                <a:cs typeface="Arial" pitchFamily="34" charset="0"/>
              </a:rPr>
              <a:t>Des gestes incontournables :</a:t>
            </a:r>
          </a:p>
          <a:p>
            <a:pPr lvl="1"/>
            <a:r>
              <a:rPr lang="fr-FR" sz="3200" dirty="0" smtClean="0">
                <a:latin typeface="Arial" pitchFamily="34" charset="0"/>
                <a:cs typeface="Arial" pitchFamily="34" charset="0"/>
              </a:rPr>
              <a:t>Structurer et gérer l’espace</a:t>
            </a:r>
          </a:p>
          <a:p>
            <a:pPr lvl="1"/>
            <a:r>
              <a:rPr lang="fr-FR" sz="3200" dirty="0" smtClean="0">
                <a:latin typeface="Arial" pitchFamily="34" charset="0"/>
                <a:cs typeface="Arial" pitchFamily="34" charset="0"/>
              </a:rPr>
              <a:t>Structurer et gérer le temps</a:t>
            </a:r>
          </a:p>
          <a:p>
            <a:pPr lvl="1"/>
            <a:r>
              <a:rPr lang="fr-FR" sz="3200" dirty="0" smtClean="0">
                <a:latin typeface="Arial" pitchFamily="34" charset="0"/>
                <a:cs typeface="Arial" pitchFamily="34" charset="0"/>
              </a:rPr>
              <a:t>Valoriser les réussites et encourager les élèves</a:t>
            </a:r>
          </a:p>
          <a:p>
            <a:pPr lvl="1"/>
            <a:r>
              <a:rPr lang="fr-FR" sz="3200" dirty="0" smtClean="0">
                <a:latin typeface="Arial" pitchFamily="34" charset="0"/>
                <a:cs typeface="Arial" pitchFamily="34" charset="0"/>
              </a:rPr>
              <a:t>Structurer et gérer les relations sociales et affectives </a:t>
            </a:r>
          </a:p>
        </p:txBody>
      </p:sp>
      <p:sp>
        <p:nvSpPr>
          <p:cNvPr id="4" name="Espace réservé du numéro de diapositive 3"/>
          <p:cNvSpPr>
            <a:spLocks noGrp="1"/>
          </p:cNvSpPr>
          <p:nvPr>
            <p:ph type="sldNum" sz="quarter" idx="12"/>
          </p:nvPr>
        </p:nvSpPr>
        <p:spPr/>
        <p:txBody>
          <a:bodyPr/>
          <a:lstStyle/>
          <a:p>
            <a:fld id="{52322E9B-DE2B-45A6-A234-5D4C97882C04}" type="slidenum">
              <a:rPr lang="fr-FR" smtClean="0"/>
              <a:pPr/>
              <a:t>4</a:t>
            </a:fld>
            <a:endParaRPr lang="fr-FR"/>
          </a:p>
        </p:txBody>
      </p:sp>
      <p:sp>
        <p:nvSpPr>
          <p:cNvPr id="2" name="Titre 1"/>
          <p:cNvSpPr>
            <a:spLocks noGrp="1"/>
          </p:cNvSpPr>
          <p:nvPr>
            <p:ph type="title"/>
          </p:nvPr>
        </p:nvSpPr>
        <p:spPr>
          <a:xfrm>
            <a:off x="457200" y="274638"/>
            <a:ext cx="8229600" cy="1714202"/>
          </a:xfrm>
        </p:spPr>
        <p:txBody>
          <a:bodyPr>
            <a:normAutofit fontScale="90000"/>
          </a:bodyPr>
          <a:lstStyle/>
          <a:p>
            <a:r>
              <a:rPr lang="fr-FR" dirty="0" smtClean="0">
                <a:latin typeface="Arial" pitchFamily="34" charset="0"/>
                <a:cs typeface="Arial" pitchFamily="34" charset="0"/>
              </a:rPr>
              <a:t>Qu’est-ce qu’on entend par un élève à besoins éducatifs particuliers?</a:t>
            </a:r>
            <a:endParaRPr lang="fr-F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sz="3200" dirty="0" smtClean="0">
                <a:latin typeface="Arial" pitchFamily="34" charset="0"/>
                <a:cs typeface="Arial" pitchFamily="34" charset="0"/>
              </a:rPr>
              <a:t>Il est souvent performant à l’oral</a:t>
            </a:r>
          </a:p>
          <a:p>
            <a:r>
              <a:rPr lang="fr-FR" sz="3200" dirty="0" smtClean="0">
                <a:latin typeface="Arial" pitchFamily="34" charset="0"/>
                <a:cs typeface="Arial" pitchFamily="34" charset="0"/>
              </a:rPr>
              <a:t>Sa mémoire est défaillante</a:t>
            </a:r>
          </a:p>
          <a:p>
            <a:r>
              <a:rPr lang="fr-FR" sz="3200" dirty="0" smtClean="0">
                <a:latin typeface="Arial" pitchFamily="34" charset="0"/>
                <a:cs typeface="Arial" pitchFamily="34" charset="0"/>
              </a:rPr>
              <a:t>Il est fatigable et lent dans l’exécution des tâches</a:t>
            </a:r>
          </a:p>
          <a:p>
            <a:r>
              <a:rPr lang="fr-FR" sz="3200" dirty="0" smtClean="0">
                <a:latin typeface="Arial" pitchFamily="34" charset="0"/>
                <a:cs typeface="Arial" pitchFamily="34" charset="0"/>
              </a:rPr>
              <a:t>Il différencie difficilement les sons proches</a:t>
            </a:r>
          </a:p>
          <a:p>
            <a:r>
              <a:rPr lang="fr-FR" sz="3200" dirty="0" smtClean="0">
                <a:latin typeface="Arial" pitchFamily="34" charset="0"/>
                <a:cs typeface="Arial" pitchFamily="34" charset="0"/>
              </a:rPr>
              <a:t>En lecture, il confond les mots, il inverse les lettres, il saute des syllabes, des mots et des lignes</a:t>
            </a:r>
          </a:p>
          <a:p>
            <a:r>
              <a:rPr lang="fr-FR" sz="3200" dirty="0" smtClean="0">
                <a:latin typeface="Arial" pitchFamily="34" charset="0"/>
                <a:cs typeface="Arial" pitchFamily="34" charset="0"/>
              </a:rPr>
              <a:t> Il copie de manière laborieuse</a:t>
            </a:r>
          </a:p>
          <a:p>
            <a:endParaRPr lang="fr-FR" dirty="0"/>
          </a:p>
        </p:txBody>
      </p:sp>
      <p:sp>
        <p:nvSpPr>
          <p:cNvPr id="3" name="Espace réservé du numéro de diapositive 2"/>
          <p:cNvSpPr>
            <a:spLocks noGrp="1"/>
          </p:cNvSpPr>
          <p:nvPr>
            <p:ph type="sldNum" sz="quarter" idx="12"/>
          </p:nvPr>
        </p:nvSpPr>
        <p:spPr/>
        <p:txBody>
          <a:bodyPr/>
          <a:lstStyle/>
          <a:p>
            <a:fld id="{52322E9B-DE2B-45A6-A234-5D4C97882C04}" type="slidenum">
              <a:rPr lang="fr-FR" smtClean="0"/>
              <a:pPr/>
              <a:t>5</a:t>
            </a:fld>
            <a:endParaRPr lang="fr-FR"/>
          </a:p>
        </p:txBody>
      </p:sp>
      <p:sp>
        <p:nvSpPr>
          <p:cNvPr id="4" name="Titre 3"/>
          <p:cNvSpPr>
            <a:spLocks noGrp="1"/>
          </p:cNvSpPr>
          <p:nvPr>
            <p:ph type="title"/>
          </p:nvPr>
        </p:nvSpPr>
        <p:spPr/>
        <p:txBody>
          <a:bodyPr>
            <a:normAutofit fontScale="90000"/>
          </a:bodyPr>
          <a:lstStyle/>
          <a:p>
            <a:r>
              <a:rPr lang="fr-FR" dirty="0" smtClean="0">
                <a:latin typeface="Arial" pitchFamily="34" charset="0"/>
                <a:cs typeface="Arial" pitchFamily="34" charset="0"/>
              </a:rPr>
              <a:t>L’enfant dyslexique : des repères</a:t>
            </a:r>
            <a:endParaRPr lang="fr-FR"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sz="3200" dirty="0" smtClean="0">
                <a:latin typeface="Arial" pitchFamily="34" charset="0"/>
                <a:cs typeface="Arial" pitchFamily="34" charset="0"/>
              </a:rPr>
              <a:t>Aider l’élève à planifier les tâches</a:t>
            </a:r>
          </a:p>
          <a:p>
            <a:r>
              <a:rPr lang="fr-FR" sz="3200" dirty="0" smtClean="0">
                <a:latin typeface="Arial" pitchFamily="34" charset="0"/>
                <a:cs typeface="Arial" pitchFamily="34" charset="0"/>
              </a:rPr>
              <a:t>Lui donner plus de temps </a:t>
            </a:r>
          </a:p>
          <a:p>
            <a:r>
              <a:rPr lang="fr-FR" sz="3200" dirty="0" smtClean="0">
                <a:latin typeface="Arial" pitchFamily="34" charset="0"/>
                <a:cs typeface="Arial" pitchFamily="34" charset="0"/>
              </a:rPr>
              <a:t>Eviter la lecture à haute voix sauf si l’élève le veut</a:t>
            </a:r>
          </a:p>
          <a:p>
            <a:r>
              <a:rPr lang="fr-FR" sz="3200" dirty="0" smtClean="0">
                <a:latin typeface="OpenDyslexic" pitchFamily="50" charset="0"/>
                <a:cs typeface="Arial" pitchFamily="34" charset="0"/>
              </a:rPr>
              <a:t>Utiliser la police </a:t>
            </a:r>
            <a:r>
              <a:rPr lang="fr-FR" sz="3200" dirty="0" err="1" smtClean="0">
                <a:latin typeface="OpenDyslexic" pitchFamily="50" charset="0"/>
                <a:cs typeface="Arial" pitchFamily="34" charset="0"/>
              </a:rPr>
              <a:t>opendyslexic</a:t>
            </a:r>
            <a:r>
              <a:rPr lang="fr-FR" sz="3200" dirty="0" smtClean="0">
                <a:latin typeface="OpenDyslexic" pitchFamily="50" charset="0"/>
                <a:cs typeface="Arial" pitchFamily="34" charset="0"/>
              </a:rPr>
              <a:t> ou Arial en 14 au moins avec un interligne de 1,5</a:t>
            </a:r>
            <a:r>
              <a:rPr lang="fr-FR" sz="3200" dirty="0" smtClean="0">
                <a:latin typeface="Arial" pitchFamily="34" charset="0"/>
                <a:cs typeface="Arial" pitchFamily="34" charset="0"/>
              </a:rPr>
              <a:t> </a:t>
            </a:r>
          </a:p>
          <a:p>
            <a:r>
              <a:rPr lang="fr-FR" sz="3200" dirty="0" smtClean="0">
                <a:latin typeface="Arial" pitchFamily="34" charset="0"/>
                <a:cs typeface="Arial" pitchFamily="34" charset="0"/>
              </a:rPr>
              <a:t>En copie, fournir le texte sur la table de l’élève </a:t>
            </a:r>
          </a:p>
          <a:p>
            <a:r>
              <a:rPr lang="fr-FR" sz="3200" dirty="0" smtClean="0">
                <a:latin typeface="Arial" pitchFamily="34" charset="0"/>
                <a:cs typeface="Arial" pitchFamily="34" charset="0"/>
              </a:rPr>
              <a:t>Proposer des supports numériques</a:t>
            </a:r>
          </a:p>
          <a:p>
            <a:endParaRPr lang="fr-FR" sz="3200" dirty="0">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52322E9B-DE2B-45A6-A234-5D4C97882C04}" type="slidenum">
              <a:rPr lang="fr-FR" smtClean="0"/>
              <a:pPr/>
              <a:t>6</a:t>
            </a:fld>
            <a:endParaRPr lang="fr-FR"/>
          </a:p>
        </p:txBody>
      </p:sp>
      <p:sp>
        <p:nvSpPr>
          <p:cNvPr id="4" name="Titre 3"/>
          <p:cNvSpPr>
            <a:spLocks noGrp="1"/>
          </p:cNvSpPr>
          <p:nvPr>
            <p:ph type="title"/>
          </p:nvPr>
        </p:nvSpPr>
        <p:spPr/>
        <p:txBody>
          <a:bodyPr>
            <a:normAutofit fontScale="90000"/>
          </a:bodyPr>
          <a:lstStyle/>
          <a:p>
            <a:r>
              <a:rPr lang="fr-FR" dirty="0" smtClean="0">
                <a:latin typeface="Arial" pitchFamily="34" charset="0"/>
                <a:cs typeface="Arial" pitchFamily="34" charset="0"/>
              </a:rPr>
              <a:t>L’enfant dyslexique : des pistes d’adaptations</a:t>
            </a:r>
            <a:endParaRPr lang="fr-FR"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52322E9B-DE2B-45A6-A234-5D4C97882C04}" type="slidenum">
              <a:rPr lang="fr-FR" smtClean="0"/>
              <a:pPr/>
              <a:t>7</a:t>
            </a:fld>
            <a:endParaRPr lang="fr-FR"/>
          </a:p>
        </p:txBody>
      </p:sp>
      <p:sp>
        <p:nvSpPr>
          <p:cNvPr id="4" name="Titre 3"/>
          <p:cNvSpPr>
            <a:spLocks noGrp="1"/>
          </p:cNvSpPr>
          <p:nvPr>
            <p:ph type="title"/>
          </p:nvPr>
        </p:nvSpPr>
        <p:spPr/>
        <p:txBody>
          <a:bodyPr>
            <a:normAutofit fontScale="90000"/>
          </a:bodyPr>
          <a:lstStyle/>
          <a:p>
            <a:r>
              <a:rPr lang="fr-FR" dirty="0" smtClean="0">
                <a:latin typeface="Arial" pitchFamily="34" charset="0"/>
                <a:cs typeface="Arial" pitchFamily="34" charset="0"/>
              </a:rPr>
              <a:t>L’enfant dyslexique : des pistes d’adaptations</a:t>
            </a:r>
            <a:endParaRPr lang="fr-FR" dirty="0">
              <a:latin typeface="Arial" pitchFamily="34" charset="0"/>
              <a:cs typeface="Arial" pitchFamily="34" charset="0"/>
            </a:endParaRPr>
          </a:p>
        </p:txBody>
      </p:sp>
      <p:pic>
        <p:nvPicPr>
          <p:cNvPr id="5" name="Picture 13" descr="images réglette guide lecture">
            <a:extLst>
              <a:ext uri="{FF2B5EF4-FFF2-40B4-BE49-F238E27FC236}">
                <a16:creationId xmlns:a16="http://schemas.microsoft.com/office/drawing/2014/main" xmlns="" id="{F6DE0D3B-320E-4DF7-8229-3CA78F646B57}"/>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6" y="1628800"/>
            <a:ext cx="3096344" cy="3384376"/>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9" descr="image logiciel Coupe-mots-mode-syllabique">
            <a:extLst>
              <a:ext uri="{FF2B5EF4-FFF2-40B4-BE49-F238E27FC236}">
                <a16:creationId xmlns:a16="http://schemas.microsoft.com/office/drawing/2014/main" xmlns="" id="{D58ACE24-C9EB-4C67-ADA4-7CF229EF840D}"/>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a:xfrm>
            <a:off x="3707904" y="1628800"/>
            <a:ext cx="2808312" cy="3384376"/>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7" name="Picture 11" descr="images texte surligné dyslexie">
            <a:extLst>
              <a:ext uri="{FF2B5EF4-FFF2-40B4-BE49-F238E27FC236}">
                <a16:creationId xmlns:a16="http://schemas.microsoft.com/office/drawing/2014/main" xmlns="" id="{A273E3D0-2FCF-4E1C-9588-507774E2FB0F}"/>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a:xfrm>
            <a:off x="6576063" y="1556792"/>
            <a:ext cx="2567937" cy="331236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8" name="Picture 4" descr="image iriscan book">
            <a:extLst>
              <a:ext uri="{FF2B5EF4-FFF2-40B4-BE49-F238E27FC236}">
                <a16:creationId xmlns:a16="http://schemas.microsoft.com/office/drawing/2014/main" xmlns="" id="{A865BD00-6328-48B9-A776-C0C7E42E2772}"/>
              </a:ext>
            </a:extLst>
          </p:cNvPr>
          <p:cNvPicPr>
            <a:picLocks noChangeAspect="1" noChangeArrowheads="1"/>
          </p:cNvPicPr>
          <p:nvPr/>
        </p:nvPicPr>
        <p:blipFill rotWithShape="1">
          <a:blip r:embed="rId6" cstate="print">
            <a:extLst>
              <a:ext uri="{28A0092B-C50C-407E-A947-70E740481C1C}">
                <a14:useLocalDpi xmlns:a14="http://schemas.microsoft.com/office/drawing/2010/main" xmlns="" val="0"/>
              </a:ext>
            </a:extLst>
          </a:blip>
          <a:srcRect r="7512" b="1"/>
          <a:stretch/>
        </p:blipFill>
        <p:spPr>
          <a:xfrm>
            <a:off x="5292080" y="4797152"/>
            <a:ext cx="3439256" cy="1800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sz="3200" dirty="0" smtClean="0">
                <a:latin typeface="Arial" pitchFamily="34" charset="0"/>
                <a:cs typeface="Arial" pitchFamily="34" charset="0"/>
              </a:rPr>
              <a:t>Il ne construit pas des phrases au-delà de 36 mois</a:t>
            </a:r>
          </a:p>
          <a:p>
            <a:r>
              <a:rPr lang="fr-FR" sz="3200" dirty="0" smtClean="0">
                <a:latin typeface="Arial" pitchFamily="34" charset="0"/>
                <a:cs typeface="Arial" pitchFamily="34" charset="0"/>
              </a:rPr>
              <a:t>Il n’utilise pas le « je » au-delà de 36 mois</a:t>
            </a:r>
          </a:p>
          <a:p>
            <a:r>
              <a:rPr lang="fr-FR" sz="3200" dirty="0" smtClean="0">
                <a:latin typeface="Arial" pitchFamily="34" charset="0"/>
                <a:cs typeface="Arial" pitchFamily="34" charset="0"/>
              </a:rPr>
              <a:t>Il a du mal à articuler</a:t>
            </a:r>
          </a:p>
          <a:p>
            <a:r>
              <a:rPr lang="fr-FR" sz="3200" dirty="0" smtClean="0">
                <a:latin typeface="Arial" pitchFamily="34" charset="0"/>
                <a:cs typeface="Arial" pitchFamily="34" charset="0"/>
              </a:rPr>
              <a:t>Son lexique est pauvre</a:t>
            </a:r>
          </a:p>
          <a:p>
            <a:r>
              <a:rPr lang="fr-FR" sz="3200" dirty="0" smtClean="0">
                <a:latin typeface="Arial" pitchFamily="34" charset="0"/>
                <a:cs typeface="Arial" pitchFamily="34" charset="0"/>
              </a:rPr>
              <a:t>Sa mémoire est faible, il est lent et fatigue très vite</a:t>
            </a:r>
          </a:p>
          <a:p>
            <a:r>
              <a:rPr lang="fr-FR" sz="3200" dirty="0" smtClean="0">
                <a:latin typeface="Arial" pitchFamily="34" charset="0"/>
                <a:cs typeface="Arial" pitchFamily="34" charset="0"/>
              </a:rPr>
              <a:t>L’apprentissage des langues étrangères est difficile</a:t>
            </a:r>
            <a:endParaRPr lang="fr-FR" sz="3200" dirty="0">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52322E9B-DE2B-45A6-A234-5D4C97882C04}" type="slidenum">
              <a:rPr lang="fr-FR" smtClean="0"/>
              <a:pPr/>
              <a:t>8</a:t>
            </a:fld>
            <a:endParaRPr lang="fr-FR"/>
          </a:p>
        </p:txBody>
      </p:sp>
      <p:sp>
        <p:nvSpPr>
          <p:cNvPr id="4" name="Titre 3"/>
          <p:cNvSpPr>
            <a:spLocks noGrp="1"/>
          </p:cNvSpPr>
          <p:nvPr>
            <p:ph type="title"/>
          </p:nvPr>
        </p:nvSpPr>
        <p:spPr/>
        <p:txBody>
          <a:bodyPr>
            <a:normAutofit fontScale="90000"/>
          </a:bodyPr>
          <a:lstStyle/>
          <a:p>
            <a:r>
              <a:rPr lang="fr-FR" dirty="0" smtClean="0">
                <a:latin typeface="Arial" pitchFamily="34" charset="0"/>
                <a:cs typeface="Arial" pitchFamily="34" charset="0"/>
              </a:rPr>
              <a:t>L’enfant dysphasique : des repères</a:t>
            </a:r>
            <a:endParaRPr lang="fr-FR"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sz="3200" dirty="0" smtClean="0">
                <a:latin typeface="Arial" pitchFamily="34" charset="0"/>
                <a:cs typeface="Arial" pitchFamily="34" charset="0"/>
              </a:rPr>
              <a:t>Utiliser un langage simple</a:t>
            </a:r>
          </a:p>
          <a:p>
            <a:r>
              <a:rPr lang="fr-FR" sz="3200" dirty="0" smtClean="0">
                <a:latin typeface="Arial" pitchFamily="34" charset="0"/>
                <a:cs typeface="Arial" pitchFamily="34" charset="0"/>
              </a:rPr>
              <a:t>Parler lentement et articuler</a:t>
            </a:r>
          </a:p>
          <a:p>
            <a:r>
              <a:rPr lang="fr-FR" sz="3200" dirty="0" smtClean="0">
                <a:latin typeface="Arial" pitchFamily="34" charset="0"/>
                <a:cs typeface="Arial" pitchFamily="34" charset="0"/>
              </a:rPr>
              <a:t>Soutenir son langage par un langage non verbal</a:t>
            </a:r>
          </a:p>
          <a:p>
            <a:r>
              <a:rPr lang="fr-FR" sz="3200" dirty="0" smtClean="0">
                <a:latin typeface="Arial" pitchFamily="34" charset="0"/>
                <a:cs typeface="Arial" pitchFamily="34" charset="0"/>
              </a:rPr>
              <a:t>Privilégier la méthode gestuelle, visuelle ou kinesthésique pour l’apprentissage de la lecture</a:t>
            </a:r>
          </a:p>
          <a:p>
            <a:r>
              <a:rPr lang="fr-FR" sz="3200" dirty="0" smtClean="0">
                <a:latin typeface="Arial" pitchFamily="34" charset="0"/>
                <a:cs typeface="Arial" pitchFamily="34" charset="0"/>
              </a:rPr>
              <a:t>Si incompréhension, poser des questions fermées</a:t>
            </a:r>
          </a:p>
          <a:p>
            <a:r>
              <a:rPr lang="fr-FR" sz="3200" dirty="0" smtClean="0">
                <a:latin typeface="Arial" pitchFamily="34" charset="0"/>
                <a:cs typeface="Arial" pitchFamily="34" charset="0"/>
              </a:rPr>
              <a:t>Utiliser l’ébauche orale </a:t>
            </a:r>
            <a:endParaRPr lang="fr-FR" sz="3200" dirty="0">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fld id="{52322E9B-DE2B-45A6-A234-5D4C97882C04}" type="slidenum">
              <a:rPr lang="fr-FR" smtClean="0"/>
              <a:pPr/>
              <a:t>9</a:t>
            </a:fld>
            <a:endParaRPr lang="fr-FR"/>
          </a:p>
        </p:txBody>
      </p:sp>
      <p:sp>
        <p:nvSpPr>
          <p:cNvPr id="4" name="Titre 3"/>
          <p:cNvSpPr>
            <a:spLocks noGrp="1"/>
          </p:cNvSpPr>
          <p:nvPr>
            <p:ph type="title"/>
          </p:nvPr>
        </p:nvSpPr>
        <p:spPr/>
        <p:txBody>
          <a:bodyPr>
            <a:normAutofit fontScale="90000"/>
          </a:bodyPr>
          <a:lstStyle/>
          <a:p>
            <a:r>
              <a:rPr lang="fr-FR" dirty="0" smtClean="0">
                <a:latin typeface="Arial" pitchFamily="34" charset="0"/>
                <a:cs typeface="Arial" pitchFamily="34" charset="0"/>
              </a:rPr>
              <a:t>L’enfant dysphasique : des pistes d’adaptations</a:t>
            </a:r>
            <a:endParaRPr lang="fr-FR"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1347</TotalTime>
  <Words>2405</Words>
  <Application>Microsoft Office PowerPoint</Application>
  <PresentationFormat>Affichage à l'écran (4:3)</PresentationFormat>
  <Paragraphs>344</Paragraphs>
  <Slides>21</Slides>
  <Notes>21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Rotonde</vt:lpstr>
      <vt:lpstr>Prendre en compte les besoins des élèves :  du cadre à la pédagogie</vt:lpstr>
      <vt:lpstr>Plan de l’animation</vt:lpstr>
      <vt:lpstr>Qu’est-ce qu’on entend par un élève à besoins éducatifs particuliers?</vt:lpstr>
      <vt:lpstr>Qu’est-ce qu’on entend par un élève à besoins éducatifs particuliers?</vt:lpstr>
      <vt:lpstr>L’enfant dyslexique : des repères</vt:lpstr>
      <vt:lpstr>L’enfant dyslexique : des pistes d’adaptations</vt:lpstr>
      <vt:lpstr>L’enfant dyslexique : des pistes d’adaptations</vt:lpstr>
      <vt:lpstr>L’enfant dysphasique : des repères</vt:lpstr>
      <vt:lpstr>L’enfant dysphasique : des pistes d’adaptations</vt:lpstr>
      <vt:lpstr>L’enfant dyspraxique : des repères</vt:lpstr>
      <vt:lpstr>L’enfant dyspraxique : des pistes d’adaptations</vt:lpstr>
      <vt:lpstr>L’enfant dysgraphique : des repères</vt:lpstr>
      <vt:lpstr> L’enfant dysgraphique : des pistes d’adaptations</vt:lpstr>
      <vt:lpstr>L’enfant dyscalculique : des repères</vt:lpstr>
      <vt:lpstr>L’enfant dyscalculique : des pistes d’adaptations</vt:lpstr>
      <vt:lpstr>L’enfant ayant des Troubles du Déficit de l’Attention avec ou sans Hyperactivité (TDAH): des repères</vt:lpstr>
      <vt:lpstr>L’enfant ayant des Troubles du Déficit de l’Attention avec ou sans Hyperactivité (TDAH): des pistes d’adaptations</vt:lpstr>
      <vt:lpstr>L’enfant intellectuellement Précoce ou HP : des repères</vt:lpstr>
      <vt:lpstr>L’enfant intellectuellement Précoce ou HP : des pistes d’adaptations</vt:lpstr>
      <vt:lpstr>Une sitographie</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construction du nombre</dc:title>
  <dc:creator>dsden</dc:creator>
  <cp:lastModifiedBy>agnes.moulin-humbert</cp:lastModifiedBy>
  <cp:revision>139</cp:revision>
  <cp:lastPrinted>2018-03-07T13:17:50Z</cp:lastPrinted>
  <dcterms:created xsi:type="dcterms:W3CDTF">2018-02-28T09:40:19Z</dcterms:created>
  <dcterms:modified xsi:type="dcterms:W3CDTF">2018-05-29T11:25:27Z</dcterms:modified>
</cp:coreProperties>
</file>